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1" r:id="rId3"/>
    <p:sldId id="256"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A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p:cViewPr varScale="1">
        <p:scale>
          <a:sx n="53" d="100"/>
          <a:sy n="53" d="100"/>
        </p:scale>
        <p:origin x="2242" y="6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3538E1-69F4-40A1-B254-BEF882AA8DB1}"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475398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538E1-69F4-40A1-B254-BEF882AA8DB1}"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64088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538E1-69F4-40A1-B254-BEF882AA8DB1}"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281497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538E1-69F4-40A1-B254-BEF882AA8DB1}"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688229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538E1-69F4-40A1-B254-BEF882AA8DB1}"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86633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3538E1-69F4-40A1-B254-BEF882AA8DB1}"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4195891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3538E1-69F4-40A1-B254-BEF882AA8DB1}" type="datetimeFigureOut">
              <a:rPr lang="en-US" smtClean="0"/>
              <a:t>8/5/2023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215075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538E1-69F4-40A1-B254-BEF882AA8DB1}" type="datetimeFigureOut">
              <a:rPr lang="en-US" smtClean="0"/>
              <a:t>8/5/2023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332921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538E1-69F4-40A1-B254-BEF882AA8DB1}" type="datetimeFigureOut">
              <a:rPr lang="en-US" smtClean="0"/>
              <a:t>8/5/2023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323185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538E1-69F4-40A1-B254-BEF882AA8DB1}"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143846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538E1-69F4-40A1-B254-BEF882AA8DB1}"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220977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43538E1-69F4-40A1-B254-BEF882AA8DB1}" type="datetimeFigureOut">
              <a:rPr lang="en-US" smtClean="0"/>
              <a:t>8/5/2023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9459A7A-B23C-49C1-83C3-F0513921B7F7}" type="slidenum">
              <a:rPr lang="en-US" smtClean="0"/>
              <a:t>‹#›</a:t>
            </a:fld>
            <a:endParaRPr lang="en-US"/>
          </a:p>
        </p:txBody>
      </p:sp>
    </p:spTree>
    <p:extLst>
      <p:ext uri="{BB962C8B-B14F-4D97-AF65-F5344CB8AC3E}">
        <p14:creationId xmlns:p14="http://schemas.microsoft.com/office/powerpoint/2010/main" val="1793437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38000" r="-77000"/>
          </a:stretch>
        </a:blipFill>
        <a:effectLst/>
      </p:bgPr>
    </p:bg>
    <p:spTree>
      <p:nvGrpSpPr>
        <p:cNvPr id="1" name=""/>
        <p:cNvGrpSpPr/>
        <p:nvPr/>
      </p:nvGrpSpPr>
      <p:grpSpPr>
        <a:xfrm>
          <a:off x="0" y="0"/>
          <a:ext cx="0" cy="0"/>
          <a:chOff x="0" y="0"/>
          <a:chExt cx="0" cy="0"/>
        </a:xfrm>
      </p:grpSpPr>
      <p:sp>
        <p:nvSpPr>
          <p:cNvPr id="5" name="Rectangle 4"/>
          <p:cNvSpPr/>
          <p:nvPr/>
        </p:nvSpPr>
        <p:spPr>
          <a:xfrm>
            <a:off x="3336634" y="4110335"/>
            <a:ext cx="184730" cy="923330"/>
          </a:xfrm>
          <a:prstGeom prst="rect">
            <a:avLst/>
          </a:prstGeom>
          <a:noFill/>
        </p:spPr>
        <p:txBody>
          <a:bodyPr wrap="none" lIns="91440" tIns="45720" rIns="91440" bIns="45720">
            <a:spAutoFit/>
          </a:bodyPr>
          <a:lstStyle/>
          <a:p>
            <a:pPr algn="ct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6" name="Rectangle 5"/>
          <p:cNvSpPr/>
          <p:nvPr/>
        </p:nvSpPr>
        <p:spPr>
          <a:xfrm>
            <a:off x="342899" y="134321"/>
            <a:ext cx="6172200" cy="1569660"/>
          </a:xfrm>
          <a:prstGeom prst="rect">
            <a:avLst/>
          </a:prstGeom>
        </p:spPr>
        <p:txBody>
          <a:bodyPr wrap="square">
            <a:spAutoFit/>
          </a:bodyPr>
          <a:lstStyle/>
          <a:p>
            <a:pPr algn="ctr"/>
            <a:r>
              <a:rPr lang="en-US" sz="4800" b="1" dirty="0" smtClean="0">
                <a:ln w="0"/>
                <a:effectLst>
                  <a:reflection blurRad="6350" stA="53000" endA="300" endPos="35500" dir="5400000" sy="-90000" algn="bl" rotWithShape="0"/>
                </a:effectLst>
                <a:latin typeface="Copperplate Gothic Bold" panose="020E0705020206020404" pitchFamily="34" charset="0"/>
              </a:rPr>
              <a:t>2023</a:t>
            </a:r>
            <a:r>
              <a:rPr lang="en-US" sz="4800" dirty="0" smtClean="0">
                <a:ln w="0"/>
                <a:effectLst>
                  <a:reflection blurRad="6350" stA="53000" endA="300" endPos="35500" dir="5400000" sy="-90000" algn="bl" rotWithShape="0"/>
                </a:effectLst>
                <a:latin typeface="Copperplate Gothic Bold" panose="020E0705020206020404" pitchFamily="34" charset="0"/>
              </a:rPr>
              <a:t> Byron Nelson Football</a:t>
            </a:r>
            <a:endParaRPr lang="en-US" sz="4800" dirty="0">
              <a:ln w="0"/>
              <a:effectLst>
                <a:reflection blurRad="6350" stA="53000" endA="300" endPos="35500" dir="5400000" sy="-90000" algn="bl" rotWithShape="0"/>
              </a:effectLst>
              <a:latin typeface="Copperplate Gothic Bold" panose="020E07050202060204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349" y="4982127"/>
            <a:ext cx="2781300" cy="2781300"/>
          </a:xfrm>
          <a:prstGeom prst="rect">
            <a:avLst/>
          </a:prstGeom>
          <a:effectLst>
            <a:outerShdw blurRad="50800" dist="50800" dir="5400000" algn="ctr" rotWithShape="0">
              <a:srgbClr val="000000"/>
            </a:outerShdw>
          </a:effectLst>
        </p:spPr>
      </p:pic>
      <p:sp>
        <p:nvSpPr>
          <p:cNvPr id="2" name="TextBox 1"/>
          <p:cNvSpPr txBox="1"/>
          <p:nvPr/>
        </p:nvSpPr>
        <p:spPr>
          <a:xfrm>
            <a:off x="1600200" y="7467450"/>
            <a:ext cx="4991099" cy="1107996"/>
          </a:xfrm>
          <a:prstGeom prst="rect">
            <a:avLst/>
          </a:prstGeom>
          <a:noFill/>
          <a:effectLst>
            <a:outerShdw blurRad="152400" dist="317500" dir="5400000" sx="90000" sy="-19000" rotWithShape="0">
              <a:prstClr val="black">
                <a:alpha val="15000"/>
              </a:prstClr>
            </a:outerShdw>
            <a:reflection blurRad="6350" stA="50000" endA="300" endPos="55500" dist="101600" dir="5400000" sy="-100000" algn="bl" rotWithShape="0"/>
          </a:effectLst>
        </p:spPr>
        <p:txBody>
          <a:bodyPr wrap="square" rtlCol="0">
            <a:spAutoFit/>
          </a:bodyPr>
          <a:lstStyle/>
          <a:p>
            <a:r>
              <a:rPr lang="en-US" sz="4800" b="1" dirty="0" smtClean="0">
                <a:latin typeface="Copperplate Gothic Bold" panose="020E0705020206020404" pitchFamily="34" charset="0"/>
              </a:rPr>
              <a:t>   </a:t>
            </a:r>
            <a:r>
              <a:rPr lang="en-US" sz="4800" b="1" dirty="0">
                <a:latin typeface="Copperplate Gothic Bold" panose="020E0705020206020404" pitchFamily="34" charset="0"/>
              </a:rPr>
              <a:t> </a:t>
            </a:r>
            <a:r>
              <a:rPr lang="en-US" sz="4800" b="1" dirty="0" smtClean="0">
                <a:latin typeface="Copperplate Gothic Bold" panose="020E0705020206020404" pitchFamily="34" charset="0"/>
              </a:rPr>
              <a:t>      </a:t>
            </a:r>
            <a:r>
              <a:rPr lang="en-US" sz="6600" b="1" dirty="0" smtClean="0">
                <a:latin typeface="Copperplate Gothic Bold" panose="020E0705020206020404" pitchFamily="34" charset="0"/>
              </a:rPr>
              <a:t>7</a:t>
            </a:r>
            <a:endParaRPr lang="en-US" sz="6600" b="1" dirty="0">
              <a:latin typeface="Copperplate Gothic Bold" panose="020E0705020206020404" pitchFamily="34" charset="0"/>
            </a:endParaRPr>
          </a:p>
        </p:txBody>
      </p:sp>
      <p:sp>
        <p:nvSpPr>
          <p:cNvPr id="4" name="TextBox 3"/>
          <p:cNvSpPr txBox="1"/>
          <p:nvPr/>
        </p:nvSpPr>
        <p:spPr>
          <a:xfrm>
            <a:off x="2895600" y="8342831"/>
            <a:ext cx="1676400" cy="584775"/>
          </a:xfrm>
          <a:prstGeom prst="rect">
            <a:avLst/>
          </a:prstGeom>
          <a:noFill/>
        </p:spPr>
        <p:txBody>
          <a:bodyPr wrap="square" rtlCol="0">
            <a:spAutoFit/>
          </a:bodyPr>
          <a:lstStyle/>
          <a:p>
            <a:r>
              <a:rPr lang="en-US" dirty="0" smtClean="0">
                <a:latin typeface="Copperplate Gothic Bold" panose="020E0705020206020404" pitchFamily="34" charset="0"/>
              </a:rPr>
              <a:t>W </a:t>
            </a:r>
            <a:r>
              <a:rPr lang="en-US" sz="3200" dirty="0" err="1" smtClean="0">
                <a:latin typeface="Copperplate Gothic Bold" panose="020E0705020206020404" pitchFamily="34" charset="0"/>
              </a:rPr>
              <a:t>W</a:t>
            </a:r>
            <a:r>
              <a:rPr lang="en-US" dirty="0" smtClean="0">
                <a:latin typeface="Copperplate Gothic Bold" panose="020E0705020206020404" pitchFamily="34" charset="0"/>
              </a:rPr>
              <a:t> </a:t>
            </a:r>
            <a:r>
              <a:rPr lang="en-US" dirty="0" err="1" smtClean="0">
                <a:latin typeface="Copperplate Gothic Bold" panose="020E0705020206020404" pitchFamily="34" charset="0"/>
              </a:rPr>
              <a:t>W</a:t>
            </a:r>
            <a:endParaRPr lang="en-US" dirty="0">
              <a:latin typeface="Copperplate Gothic Bold" panose="020E0705020206020404" pitchFamily="34" charset="0"/>
            </a:endParaRPr>
          </a:p>
        </p:txBody>
      </p:sp>
    </p:spTree>
    <p:extLst>
      <p:ext uri="{BB962C8B-B14F-4D97-AF65-F5344CB8AC3E}">
        <p14:creationId xmlns:p14="http://schemas.microsoft.com/office/powerpoint/2010/main" val="2100690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600" b="1" dirty="0"/>
              <a:t>II. On Field</a:t>
            </a:r>
            <a:r>
              <a:rPr lang="en-US" sz="1400" dirty="0"/>
              <a:t> (Practice – Game – Off Season)</a:t>
            </a:r>
          </a:p>
          <a:p>
            <a:pPr marL="0" indent="0">
              <a:buNone/>
            </a:pPr>
            <a:r>
              <a:rPr lang="en-US" sz="1400" dirty="0"/>
              <a:t> </a:t>
            </a:r>
          </a:p>
          <a:p>
            <a:pPr marL="0" lvl="0" indent="0">
              <a:buNone/>
            </a:pPr>
            <a:r>
              <a:rPr lang="en-US" sz="1400" b="1" dirty="0" smtClean="0"/>
              <a:t>Effort   (Finish, Exceed, Urgency)</a:t>
            </a:r>
            <a:endParaRPr lang="en-US" sz="1400" dirty="0"/>
          </a:p>
          <a:p>
            <a:pPr marL="457200" lvl="1" indent="0">
              <a:buNone/>
            </a:pPr>
            <a:r>
              <a:rPr lang="en-US" sz="1400" dirty="0"/>
              <a:t>You are expected to give great effort every play.</a:t>
            </a:r>
          </a:p>
          <a:p>
            <a:pPr marL="457200" lvl="1" indent="0">
              <a:buNone/>
            </a:pPr>
            <a:r>
              <a:rPr lang="en-US" sz="1400" dirty="0"/>
              <a:t>You decide on each play and each drill exactly how much effort you will give.</a:t>
            </a:r>
          </a:p>
          <a:p>
            <a:pPr marL="457200" lvl="1" indent="0">
              <a:buNone/>
            </a:pPr>
            <a:r>
              <a:rPr lang="en-US" sz="1400" dirty="0"/>
              <a:t>Effort is simply a habit.</a:t>
            </a:r>
          </a:p>
          <a:p>
            <a:pPr marL="457200" lvl="1" indent="0">
              <a:buNone/>
            </a:pPr>
            <a:r>
              <a:rPr lang="en-US" sz="1400" dirty="0"/>
              <a:t>A player who </a:t>
            </a:r>
            <a:r>
              <a:rPr lang="en-US" sz="1400" dirty="0" smtClean="0"/>
              <a:t>gives 100</a:t>
            </a:r>
            <a:r>
              <a:rPr lang="en-US" sz="1400" dirty="0"/>
              <a:t>% every play with less ability is often more productive than a player who gives 100% only under ideal conditions.</a:t>
            </a:r>
          </a:p>
          <a:p>
            <a:pPr marL="457200" lvl="1" indent="0">
              <a:buNone/>
            </a:pPr>
            <a:r>
              <a:rPr lang="en-US" sz="1400" dirty="0"/>
              <a:t>If you cannot give 100% effort – tell your coach.</a:t>
            </a:r>
          </a:p>
          <a:p>
            <a:pPr marL="457200" lvl="1" indent="0">
              <a:buNone/>
            </a:pPr>
            <a:r>
              <a:rPr lang="en-US" sz="1400" dirty="0"/>
              <a:t>We don’t want 90% - all or nothing.</a:t>
            </a:r>
          </a:p>
          <a:p>
            <a:pPr marL="457200" lvl="1" indent="0">
              <a:buNone/>
            </a:pPr>
            <a:r>
              <a:rPr lang="en-US" sz="1400" dirty="0"/>
              <a:t>During practice – get in a habit of giving 100%; take each play, each drill one at a time. </a:t>
            </a:r>
          </a:p>
          <a:p>
            <a:pPr marL="0" indent="0">
              <a:buNone/>
            </a:pPr>
            <a:r>
              <a:rPr lang="en-US" sz="1400" dirty="0"/>
              <a:t> </a:t>
            </a:r>
          </a:p>
          <a:p>
            <a:pPr marL="0" indent="0">
              <a:buNone/>
            </a:pPr>
            <a:r>
              <a:rPr lang="en-US" sz="1400" dirty="0"/>
              <a:t> </a:t>
            </a:r>
          </a:p>
          <a:p>
            <a:pPr marL="0" indent="0">
              <a:buNone/>
            </a:pPr>
            <a:r>
              <a:rPr lang="en-US" sz="1400" b="1" dirty="0"/>
              <a:t>Consequences: </a:t>
            </a:r>
            <a:r>
              <a:rPr lang="en-US" sz="1400" i="1" dirty="0"/>
              <a:t>Not giving effort will result in Accountability for every time you don’t give 100%. The team that gives 100% effort every play takes care of their conditioning during practice.</a:t>
            </a:r>
            <a:endParaRPr lang="en-US" sz="1400" dirty="0"/>
          </a:p>
          <a:p>
            <a:pPr marL="0" indent="0">
              <a:buNone/>
            </a:pPr>
            <a:r>
              <a:rPr lang="en-US" sz="1400" dirty="0"/>
              <a:t> </a:t>
            </a:r>
          </a:p>
          <a:p>
            <a:pPr marL="0" indent="0">
              <a:buNone/>
            </a:pPr>
            <a:r>
              <a:rPr lang="en-US" sz="1400" dirty="0"/>
              <a:t> </a:t>
            </a:r>
          </a:p>
          <a:p>
            <a:pPr marL="0" lvl="0" indent="0">
              <a:buNone/>
            </a:pPr>
            <a:r>
              <a:rPr lang="en-US" sz="1400" b="1" dirty="0"/>
              <a:t>Compete</a:t>
            </a:r>
            <a:endParaRPr lang="en-US" sz="1400" dirty="0"/>
          </a:p>
          <a:p>
            <a:pPr marL="0" indent="0">
              <a:buNone/>
            </a:pPr>
            <a:r>
              <a:rPr lang="en-US" sz="1400" dirty="0"/>
              <a:t>What you are watching when you see two teams competing is a contest of wills rather than skills. Skill will only come into play if one team is so superior in skill that the wills are never tested. Compete means to expect, prepare, practice, and play to win. It is higher than participation. It is to empty yourself physically and mentally to achieve victory. It is to sacrifice individualism to be a part of something bigger. Compete means to not be afraid to make mistakes. Compete means to not fear failure. Compete means to always encourage your teammates. </a:t>
            </a:r>
          </a:p>
          <a:p>
            <a:pPr marL="0" indent="0">
              <a:buNone/>
            </a:pPr>
            <a:r>
              <a:rPr lang="en-US" sz="1400" dirty="0"/>
              <a:t> </a:t>
            </a:r>
          </a:p>
          <a:p>
            <a:pPr marL="0" indent="0">
              <a:buNone/>
            </a:pPr>
            <a:r>
              <a:rPr lang="en-US" sz="1400" dirty="0"/>
              <a:t> </a:t>
            </a:r>
          </a:p>
          <a:p>
            <a:pPr marL="0" indent="0">
              <a:buNone/>
            </a:pPr>
            <a:r>
              <a:rPr lang="en-US" sz="1400" i="1" dirty="0"/>
              <a:t> </a:t>
            </a:r>
            <a:endParaRPr lang="en-US" sz="1400" dirty="0"/>
          </a:p>
        </p:txBody>
      </p:sp>
    </p:spTree>
    <p:extLst>
      <p:ext uri="{BB962C8B-B14F-4D97-AF65-F5344CB8AC3E}">
        <p14:creationId xmlns:p14="http://schemas.microsoft.com/office/powerpoint/2010/main" val="274607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400" b="1" dirty="0"/>
              <a:t>Consequences of not competing</a:t>
            </a:r>
            <a:r>
              <a:rPr lang="en-US" sz="1400" dirty="0"/>
              <a:t> – you won’t play in games.</a:t>
            </a:r>
          </a:p>
          <a:p>
            <a:pPr marL="0" indent="0">
              <a:buNone/>
            </a:pPr>
            <a:r>
              <a:rPr lang="en-US" sz="1400" i="1" dirty="0"/>
              <a:t> </a:t>
            </a:r>
            <a:endParaRPr lang="en-US" sz="1400" dirty="0"/>
          </a:p>
          <a:p>
            <a:pPr marL="0" indent="0">
              <a:buNone/>
            </a:pPr>
            <a:r>
              <a:rPr lang="en-US" sz="1400" i="1" dirty="0"/>
              <a:t>Both of these expectations are choices you make. You choose whether to go 100% physically (effort) and 100% mentally (compete). With every choice there is a consequence – the negative is punishment severe enough to help you understand that the positive choice not only is better, but easier.</a:t>
            </a:r>
            <a:endParaRPr lang="en-US" sz="1400" dirty="0"/>
          </a:p>
          <a:p>
            <a:pPr marL="0" indent="0">
              <a:buNone/>
            </a:pPr>
            <a:r>
              <a:rPr lang="en-US" sz="1400" dirty="0"/>
              <a:t> </a:t>
            </a:r>
          </a:p>
          <a:p>
            <a:pPr marL="0" indent="0">
              <a:buNone/>
            </a:pPr>
            <a:r>
              <a:rPr lang="en-US" sz="1400" dirty="0"/>
              <a:t> </a:t>
            </a:r>
          </a:p>
          <a:p>
            <a:pPr marL="0" indent="0">
              <a:buNone/>
            </a:pPr>
            <a:r>
              <a:rPr lang="en-US" sz="1400" i="1" dirty="0"/>
              <a:t> </a:t>
            </a:r>
            <a:r>
              <a:rPr lang="en-US" sz="1600" b="1" dirty="0"/>
              <a:t>III. Classroom </a:t>
            </a:r>
            <a:r>
              <a:rPr lang="en-US" sz="1400" dirty="0"/>
              <a:t>– School Building</a:t>
            </a:r>
          </a:p>
          <a:p>
            <a:pPr marL="0" indent="0">
              <a:buNone/>
            </a:pPr>
            <a:r>
              <a:rPr lang="en-US" sz="1400" dirty="0"/>
              <a:t> </a:t>
            </a:r>
          </a:p>
          <a:p>
            <a:pPr marL="0" indent="0">
              <a:buNone/>
            </a:pPr>
            <a:r>
              <a:rPr lang="en-US" sz="1400" b="1" dirty="0"/>
              <a:t>A. Accountability</a:t>
            </a:r>
            <a:endParaRPr lang="en-US" sz="1400" dirty="0"/>
          </a:p>
          <a:p>
            <a:pPr marL="0" indent="0">
              <a:buNone/>
            </a:pPr>
            <a:r>
              <a:rPr lang="en-US" sz="1400" i="1" dirty="0"/>
              <a:t>You will be held responsible for all work your teachers ask you to complete. We can help somewhat by helping you increase your perseverance and work ethic, but most of all being a winner in the classroom is giving 100% effort which means turning in assigned work and doing the best you can on each assignment. </a:t>
            </a:r>
            <a:endParaRPr lang="en-US" sz="1400" dirty="0"/>
          </a:p>
          <a:p>
            <a:pPr marL="0" indent="0">
              <a:buNone/>
            </a:pPr>
            <a:r>
              <a:rPr lang="en-US" sz="1400" i="1" dirty="0"/>
              <a:t> </a:t>
            </a:r>
            <a:endParaRPr lang="en-US" sz="1400" dirty="0"/>
          </a:p>
          <a:p>
            <a:pPr marL="0" indent="0">
              <a:buNone/>
            </a:pPr>
            <a:r>
              <a:rPr lang="en-US" sz="1400" b="1" dirty="0"/>
              <a:t>Vince Lombardi- “Winning is not a sometime thing.”</a:t>
            </a:r>
            <a:endParaRPr lang="en-US" sz="1400" dirty="0"/>
          </a:p>
          <a:p>
            <a:pPr marL="0" indent="0">
              <a:buNone/>
            </a:pPr>
            <a:r>
              <a:rPr lang="en-US" sz="1400" b="1" dirty="0"/>
              <a:t> </a:t>
            </a:r>
            <a:endParaRPr lang="en-US" sz="1400" dirty="0"/>
          </a:p>
          <a:p>
            <a:pPr marL="0" indent="0">
              <a:buNone/>
            </a:pPr>
            <a:r>
              <a:rPr lang="en-US" sz="1400" b="1" dirty="0"/>
              <a:t>Consequences -</a:t>
            </a:r>
            <a:r>
              <a:rPr lang="en-US" sz="1400" dirty="0"/>
              <a:t> </a:t>
            </a:r>
            <a:r>
              <a:rPr lang="en-US" sz="1400" i="1" dirty="0"/>
              <a:t>For every assignment not turned in, it will be Accountability after practice.</a:t>
            </a:r>
            <a:endParaRPr lang="en-US" sz="1400" dirty="0"/>
          </a:p>
          <a:p>
            <a:pPr marL="0" indent="0">
              <a:buNone/>
            </a:pPr>
            <a:r>
              <a:rPr lang="en-US" sz="1400" i="1" dirty="0"/>
              <a:t> </a:t>
            </a:r>
            <a:endParaRPr lang="en-US" sz="1400" dirty="0"/>
          </a:p>
          <a:p>
            <a:pPr marL="0" indent="0">
              <a:buNone/>
            </a:pPr>
            <a:r>
              <a:rPr lang="en-US" sz="1400" b="1" dirty="0"/>
              <a:t>B. Responsibility</a:t>
            </a:r>
            <a:endParaRPr lang="en-US" sz="1400" dirty="0"/>
          </a:p>
          <a:p>
            <a:pPr marL="0" indent="0">
              <a:buNone/>
            </a:pPr>
            <a:r>
              <a:rPr lang="en-US" sz="1400" i="1" dirty="0"/>
              <a:t>You are responsible for your actions. Breaking school and classroom rules are choices and must have consequences. You are a member of something great, and being suspended for breaking school rules hurts our team. Use good judgment in the classroom and on school grounds, always keeping the team in mind. Remember, you are a member of this football team 24 hours a day, 7 days a week, 365 days a year.</a:t>
            </a:r>
            <a:endParaRPr lang="en-US" sz="1400" dirty="0"/>
          </a:p>
          <a:p>
            <a:pPr marL="0" indent="0">
              <a:buNone/>
            </a:pPr>
            <a:endParaRPr lang="en-US" sz="1400" dirty="0"/>
          </a:p>
        </p:txBody>
      </p:sp>
    </p:spTree>
    <p:extLst>
      <p:ext uri="{BB962C8B-B14F-4D97-AF65-F5344CB8AC3E}">
        <p14:creationId xmlns:p14="http://schemas.microsoft.com/office/powerpoint/2010/main" val="227323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600" b="1" dirty="0"/>
              <a:t>IV. Off Campus</a:t>
            </a:r>
          </a:p>
          <a:p>
            <a:pPr marL="0" indent="0">
              <a:buNone/>
            </a:pPr>
            <a:r>
              <a:rPr lang="en-US" sz="1400" b="1" dirty="0"/>
              <a:t> </a:t>
            </a:r>
            <a:endParaRPr lang="en-US" sz="1400" dirty="0"/>
          </a:p>
          <a:p>
            <a:pPr marL="0" indent="0">
              <a:buNone/>
            </a:pPr>
            <a:r>
              <a:rPr lang="en-US" sz="1400" b="1" dirty="0"/>
              <a:t> 	Little Eyes Upon You</a:t>
            </a:r>
            <a:endParaRPr lang="en-US" sz="1400" dirty="0"/>
          </a:p>
          <a:p>
            <a:pPr marL="0" indent="0">
              <a:buNone/>
            </a:pPr>
            <a:r>
              <a:rPr lang="en-US" sz="1400" b="1" dirty="0"/>
              <a:t> </a:t>
            </a:r>
            <a:endParaRPr lang="en-US" sz="1400" dirty="0"/>
          </a:p>
          <a:p>
            <a:pPr marL="0" indent="0">
              <a:buNone/>
            </a:pPr>
            <a:r>
              <a:rPr lang="en-US" sz="1400" b="1" dirty="0"/>
              <a:t>	</a:t>
            </a:r>
            <a:r>
              <a:rPr lang="en-US" sz="1400" dirty="0"/>
              <a:t>There are little eyes upon you and they’re watching night and day.</a:t>
            </a:r>
          </a:p>
          <a:p>
            <a:pPr marL="0" indent="0">
              <a:buNone/>
            </a:pPr>
            <a:r>
              <a:rPr lang="en-US" sz="1400" dirty="0"/>
              <a:t>	There are little ears that quickly take in every word you say.</a:t>
            </a:r>
          </a:p>
          <a:p>
            <a:pPr marL="0" indent="0">
              <a:buNone/>
            </a:pPr>
            <a:r>
              <a:rPr lang="en-US" sz="1400" dirty="0"/>
              <a:t>	There are little hands all eager to do anything you do;</a:t>
            </a:r>
          </a:p>
          <a:p>
            <a:pPr marL="0" indent="0">
              <a:buNone/>
            </a:pPr>
            <a:r>
              <a:rPr lang="en-US" sz="1400" dirty="0"/>
              <a:t>	And a little boy who is dreaming of the day he’ll be like you.</a:t>
            </a:r>
          </a:p>
          <a:p>
            <a:pPr marL="0" indent="0">
              <a:buNone/>
            </a:pPr>
            <a:r>
              <a:rPr lang="en-US" sz="1400" dirty="0"/>
              <a:t> </a:t>
            </a:r>
          </a:p>
          <a:p>
            <a:pPr marL="0" indent="0">
              <a:buNone/>
            </a:pPr>
            <a:r>
              <a:rPr lang="en-US" sz="1400" dirty="0"/>
              <a:t>	You’re the little fellow’s idol; you’re the wisest of the wise.</a:t>
            </a:r>
          </a:p>
          <a:p>
            <a:pPr marL="0" indent="0">
              <a:buNone/>
            </a:pPr>
            <a:r>
              <a:rPr lang="en-US" sz="1400" dirty="0"/>
              <a:t>	In his little mind about you no suspicions ever rise.</a:t>
            </a:r>
          </a:p>
          <a:p>
            <a:pPr marL="0" indent="0">
              <a:buNone/>
            </a:pPr>
            <a:r>
              <a:rPr lang="en-US" sz="1400" dirty="0"/>
              <a:t>	He believes in you devoutly, holds all that you say and do;</a:t>
            </a:r>
          </a:p>
          <a:p>
            <a:pPr marL="0" indent="0">
              <a:buNone/>
            </a:pPr>
            <a:r>
              <a:rPr lang="en-US" sz="1400" dirty="0"/>
              <a:t>	He will say and do, in your way, when he’s grown up like you.</a:t>
            </a:r>
          </a:p>
          <a:p>
            <a:pPr marL="0" indent="0">
              <a:buNone/>
            </a:pPr>
            <a:r>
              <a:rPr lang="en-US" sz="1400" dirty="0"/>
              <a:t> </a:t>
            </a:r>
          </a:p>
          <a:p>
            <a:pPr marL="0" indent="0">
              <a:buNone/>
            </a:pPr>
            <a:r>
              <a:rPr lang="en-US" sz="1400" dirty="0"/>
              <a:t>	There’s a wide eyed little fellow who believes you’re always right;</a:t>
            </a:r>
          </a:p>
          <a:p>
            <a:pPr marL="0" indent="0">
              <a:buNone/>
            </a:pPr>
            <a:r>
              <a:rPr lang="en-US" sz="1400" dirty="0"/>
              <a:t>	And his eyes are always opened, and he watches day and night.</a:t>
            </a:r>
          </a:p>
          <a:p>
            <a:pPr marL="0" indent="0">
              <a:buNone/>
            </a:pPr>
            <a:r>
              <a:rPr lang="en-US" sz="1400" dirty="0"/>
              <a:t>	You are setting an example every day in all you do,</a:t>
            </a:r>
          </a:p>
          <a:p>
            <a:pPr marL="0" indent="0">
              <a:buNone/>
            </a:pPr>
            <a:r>
              <a:rPr lang="en-US" sz="1400" dirty="0"/>
              <a:t>	For the little boy who’s waiting to grow up to be like you.</a:t>
            </a:r>
          </a:p>
          <a:p>
            <a:pPr marL="0" indent="0">
              <a:buNone/>
            </a:pPr>
            <a:r>
              <a:rPr lang="en-US" sz="1400" dirty="0"/>
              <a:t> </a:t>
            </a:r>
          </a:p>
          <a:p>
            <a:pPr marL="0" indent="0">
              <a:buNone/>
            </a:pPr>
            <a:r>
              <a:rPr lang="en-US" sz="1400" dirty="0"/>
              <a:t> </a:t>
            </a:r>
          </a:p>
          <a:p>
            <a:pPr marL="0" indent="0">
              <a:buNone/>
            </a:pPr>
            <a:r>
              <a:rPr lang="en-US" sz="1400" i="1" dirty="0"/>
              <a:t>The above was written for fathers, but it is just as true for athletes. High School athletes emulate College and Professional athletes; elementary children emulate you. Make sure what they are imitating is positive.</a:t>
            </a:r>
            <a:endParaRPr lang="en-US" sz="1400" dirty="0"/>
          </a:p>
          <a:p>
            <a:pPr marL="0" indent="0">
              <a:buNone/>
            </a:pPr>
            <a:endParaRPr lang="en-US" sz="1400" dirty="0"/>
          </a:p>
        </p:txBody>
      </p:sp>
    </p:spTree>
    <p:extLst>
      <p:ext uri="{BB962C8B-B14F-4D97-AF65-F5344CB8AC3E}">
        <p14:creationId xmlns:p14="http://schemas.microsoft.com/office/powerpoint/2010/main" val="4015715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Consequences of Poor Choices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400" b="1" dirty="0"/>
              <a:t>Selfishness</a:t>
            </a:r>
            <a:r>
              <a:rPr lang="en-US" sz="1400" dirty="0"/>
              <a:t> – </a:t>
            </a:r>
            <a:r>
              <a:rPr lang="en-US" sz="1400" i="1" dirty="0"/>
              <a:t>You will be eliminated from the team. There is no cure except removal when you consistently put yourself above the team. You must be eliminated. </a:t>
            </a:r>
            <a:r>
              <a:rPr lang="en-US" sz="1400" b="1" i="1" dirty="0"/>
              <a:t>BIG TEAM, LITTLE ME</a:t>
            </a:r>
            <a:endParaRPr lang="en-US" sz="1400" dirty="0"/>
          </a:p>
          <a:p>
            <a:pPr marL="0" indent="0">
              <a:buNone/>
            </a:pPr>
            <a:r>
              <a:rPr lang="en-US" sz="1400" i="1" dirty="0"/>
              <a:t> </a:t>
            </a:r>
            <a:endParaRPr lang="en-US" sz="1400" dirty="0"/>
          </a:p>
          <a:p>
            <a:pPr marL="0" indent="0">
              <a:buNone/>
            </a:pPr>
            <a:r>
              <a:rPr lang="en-US" sz="1400" b="1" dirty="0"/>
              <a:t>Symptoms of Selfishness </a:t>
            </a:r>
            <a:endParaRPr lang="en-US" sz="1400" dirty="0"/>
          </a:p>
          <a:p>
            <a:pPr marL="0" indent="0">
              <a:buNone/>
            </a:pPr>
            <a:r>
              <a:rPr lang="en-US" sz="1400" b="1" dirty="0"/>
              <a:t> </a:t>
            </a:r>
            <a:endParaRPr lang="en-US" sz="1400" dirty="0"/>
          </a:p>
          <a:p>
            <a:pPr marL="0" indent="0">
              <a:buNone/>
            </a:pPr>
            <a:r>
              <a:rPr lang="en-US" sz="1400" dirty="0"/>
              <a:t>Chronic Tardy / Absent, Stealing, Fighting, Violation of Dress / Appearance Code, Class Misconduct, Chronic Complaining.</a:t>
            </a:r>
          </a:p>
          <a:p>
            <a:pPr marL="0" indent="0">
              <a:buNone/>
            </a:pPr>
            <a:r>
              <a:rPr lang="en-US" sz="1400" dirty="0"/>
              <a:t> </a:t>
            </a:r>
          </a:p>
          <a:p>
            <a:pPr marL="0" indent="0">
              <a:buNone/>
            </a:pPr>
            <a:r>
              <a:rPr lang="en-US" sz="1400" i="1" dirty="0"/>
              <a:t>If there are problems in the community, consequences are severe. You may be the only representative of our program that people see represents us – it is imperative that you keep this in mind.</a:t>
            </a:r>
            <a:endParaRPr lang="en-US" sz="1400" dirty="0"/>
          </a:p>
        </p:txBody>
      </p:sp>
    </p:spTree>
    <p:extLst>
      <p:ext uri="{BB962C8B-B14F-4D97-AF65-F5344CB8AC3E}">
        <p14:creationId xmlns:p14="http://schemas.microsoft.com/office/powerpoint/2010/main" val="3079440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Game Day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a:buAutoNum type="arabicPeriod"/>
            </a:pPr>
            <a:r>
              <a:rPr lang="en-US" sz="1400" b="1" u="sng" dirty="0" smtClean="0"/>
              <a:t>Kill </a:t>
            </a:r>
            <a:r>
              <a:rPr lang="en-US" sz="1400" b="1" u="sng" dirty="0"/>
              <a:t>Opponents Will</a:t>
            </a:r>
            <a:r>
              <a:rPr lang="en-US" sz="1400" dirty="0"/>
              <a:t> - Every game will be tough to win. No team wants or has a burning desire to lose. Some team’s desire to win is greater than others, hence, some teams are more difficult to defeat. When two teams are competing, what you are watching is more of a contest of wills rather than skills, with the stronger wills usually overcoming the skills. The skill will not prevail unless it is so superior to the other team’s skill that the will is not tested</a:t>
            </a:r>
            <a:r>
              <a:rPr lang="en-US" sz="1400" dirty="0" smtClean="0"/>
              <a:t>.</a:t>
            </a:r>
          </a:p>
          <a:p>
            <a:pPr>
              <a:buAutoNum type="arabicPeriod"/>
            </a:pPr>
            <a:endParaRPr lang="en-US" sz="1400" dirty="0"/>
          </a:p>
          <a:p>
            <a:pPr>
              <a:buFont typeface="+mj-lt"/>
              <a:buAutoNum type="arabicPeriod"/>
            </a:pPr>
            <a:r>
              <a:rPr lang="en-US" sz="1400" b="1" u="sng" dirty="0" smtClean="0"/>
              <a:t>Play </a:t>
            </a:r>
            <a:r>
              <a:rPr lang="en-US" sz="1400" b="1" u="sng" dirty="0"/>
              <a:t>For 7 Seconds</a:t>
            </a:r>
            <a:r>
              <a:rPr lang="en-US" sz="1400" dirty="0"/>
              <a:t> - Force your opponent to play full speed seven seconds every play, knowing that when the game is on the line in the fourth quarter there is a high probability that fatigue should destroy his will. Force him into fatigue by making him give more effort longer than he’s normally accustomed.  Know in your mind if we are close going to the 4</a:t>
            </a:r>
            <a:r>
              <a:rPr lang="en-US" sz="1400" baseline="30000" dirty="0"/>
              <a:t>th</a:t>
            </a:r>
            <a:r>
              <a:rPr lang="en-US" sz="1400" dirty="0"/>
              <a:t> quarter, the advantage is ours</a:t>
            </a:r>
            <a:r>
              <a:rPr lang="en-US" sz="1400" dirty="0" smtClean="0"/>
              <a:t>.</a:t>
            </a:r>
          </a:p>
          <a:p>
            <a:pPr>
              <a:buFont typeface="+mj-lt"/>
              <a:buAutoNum type="arabicPeriod"/>
            </a:pPr>
            <a:endParaRPr lang="en-US" sz="1400" dirty="0"/>
          </a:p>
          <a:p>
            <a:pPr>
              <a:buFont typeface="+mj-lt"/>
              <a:buAutoNum type="arabicPeriod"/>
            </a:pPr>
            <a:r>
              <a:rPr lang="en-US" sz="1400" b="1" u="sng" dirty="0" smtClean="0"/>
              <a:t>Visualization</a:t>
            </a:r>
            <a:r>
              <a:rPr lang="en-US" sz="1400" dirty="0" smtClean="0"/>
              <a:t> </a:t>
            </a:r>
            <a:r>
              <a:rPr lang="en-US" sz="1400" dirty="0"/>
              <a:t>- Mentally prepare to play the game. Visualize the game before you every play. See yourself being successful. Remember, the body cannot tell the difference between a real experience and a vividly imagined experience</a:t>
            </a:r>
            <a:r>
              <a:rPr lang="en-US" sz="1400" dirty="0" smtClean="0"/>
              <a:t>.</a:t>
            </a:r>
          </a:p>
          <a:p>
            <a:pPr>
              <a:buFont typeface="+mj-lt"/>
              <a:buAutoNum type="arabicPeriod"/>
            </a:pPr>
            <a:endParaRPr lang="en-US" sz="1400" dirty="0"/>
          </a:p>
          <a:p>
            <a:pPr>
              <a:buFont typeface="+mj-lt"/>
              <a:buAutoNum type="arabicPeriod"/>
            </a:pPr>
            <a:r>
              <a:rPr lang="en-US" sz="1400" b="1" u="sng" dirty="0" smtClean="0"/>
              <a:t>Win </a:t>
            </a:r>
            <a:r>
              <a:rPr lang="en-US" sz="1400" b="1" u="sng" dirty="0"/>
              <a:t>The Kicking Game</a:t>
            </a:r>
            <a:r>
              <a:rPr lang="en-US" sz="1400" dirty="0"/>
              <a:t> - Know and believe every close game will be decided by the Kicking game. It has to be our advantage. The coaches will devise a good plan and we will work on it more than any of our opponents. The players must be committed to winning in this area</a:t>
            </a:r>
            <a:r>
              <a:rPr lang="en-US" sz="1400" dirty="0" smtClean="0"/>
              <a:t>.</a:t>
            </a:r>
          </a:p>
          <a:p>
            <a:pPr>
              <a:buFont typeface="+mj-lt"/>
              <a:buAutoNum type="arabicPeriod"/>
            </a:pPr>
            <a:endParaRPr lang="en-US" sz="1400" dirty="0"/>
          </a:p>
          <a:p>
            <a:pPr>
              <a:buFont typeface="+mj-lt"/>
              <a:buAutoNum type="arabicPeriod"/>
            </a:pPr>
            <a:r>
              <a:rPr lang="en-US" sz="1400" b="1" u="sng" dirty="0" smtClean="0"/>
              <a:t>Stay </a:t>
            </a:r>
            <a:r>
              <a:rPr lang="en-US" sz="1400" b="1" u="sng" dirty="0"/>
              <a:t>True to Bobcat Tradition</a:t>
            </a:r>
            <a:r>
              <a:rPr lang="en-US" sz="1400" dirty="0"/>
              <a:t> - Stay true. No team will win every game it ever plays. No player will ever play a perfect game.  Every player can stay true to his </a:t>
            </a:r>
            <a:r>
              <a:rPr lang="en-US" sz="1400" dirty="0" smtClean="0"/>
              <a:t>team, </a:t>
            </a:r>
            <a:r>
              <a:rPr lang="en-US" sz="1400" dirty="0"/>
              <a:t>his school, to his parents, and to his community. To give up, to quit, to cut back, to feign injury, to negotiate for peace with the opponents is to change color, to be disloyal to your school, heritage, and those who trusted in you. Not every person can be great, but every person can stay true to their </a:t>
            </a:r>
            <a:r>
              <a:rPr lang="en-US" sz="1400" dirty="0" smtClean="0"/>
              <a:t>colors.</a:t>
            </a:r>
            <a:endParaRPr lang="en-US" sz="1400" dirty="0"/>
          </a:p>
        </p:txBody>
      </p:sp>
    </p:spTree>
    <p:extLst>
      <p:ext uri="{BB962C8B-B14F-4D97-AF65-F5344CB8AC3E}">
        <p14:creationId xmlns:p14="http://schemas.microsoft.com/office/powerpoint/2010/main" val="3854520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Game Day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a:buFont typeface="+mj-lt"/>
              <a:buAutoNum type="arabicPeriod" startAt="6"/>
            </a:pPr>
            <a:r>
              <a:rPr lang="en-US" sz="1400" b="1" u="sng" dirty="0" smtClean="0"/>
              <a:t>Be </a:t>
            </a:r>
            <a:r>
              <a:rPr lang="en-US" sz="1400" b="1" u="sng" dirty="0"/>
              <a:t>Result Oriented</a:t>
            </a:r>
            <a:r>
              <a:rPr lang="en-US" sz="1400" dirty="0"/>
              <a:t> - Each player must realize he is responsible to get results. No coach will call a perfect game. Our coaches will spend the time in preparing a game plan to give you the best chance to win, but you must perform. Understand that in a game, sometimes it may look as if you have no chance to win; you have never lost until you give up. The greatest comeback in football could be this year. You are never too far ahead to celebrate </a:t>
            </a:r>
            <a:r>
              <a:rPr lang="en-US" sz="1400" dirty="0" smtClean="0"/>
              <a:t>compete </a:t>
            </a:r>
            <a:r>
              <a:rPr lang="en-US" sz="1400" dirty="0"/>
              <a:t>until the game is over. They can’t come back unless you let down</a:t>
            </a:r>
            <a:r>
              <a:rPr lang="en-US" sz="1400" dirty="0" smtClean="0"/>
              <a:t>.</a:t>
            </a:r>
          </a:p>
          <a:p>
            <a:pPr>
              <a:buFont typeface="+mj-lt"/>
              <a:buAutoNum type="arabicPeriod" startAt="6"/>
            </a:pPr>
            <a:endParaRPr lang="en-US" sz="1400" dirty="0"/>
          </a:p>
          <a:p>
            <a:pPr>
              <a:buFont typeface="+mj-lt"/>
              <a:buAutoNum type="arabicPeriod" startAt="6"/>
            </a:pPr>
            <a:r>
              <a:rPr lang="en-US" sz="1400" b="1" u="sng" dirty="0" smtClean="0"/>
              <a:t>Show </a:t>
            </a:r>
            <a:r>
              <a:rPr lang="en-US" sz="1400" b="1" u="sng" dirty="0"/>
              <a:t>It</a:t>
            </a:r>
            <a:r>
              <a:rPr lang="en-US" sz="1400" dirty="0"/>
              <a:t> - What you do is so loud I cannot hear what you say. Football is a physical game, it is not a debate. You need to let your playing do the talking</a:t>
            </a:r>
            <a:r>
              <a:rPr lang="en-US" sz="1400" dirty="0" smtClean="0"/>
              <a:t>.</a:t>
            </a:r>
          </a:p>
          <a:p>
            <a:pPr>
              <a:buFont typeface="+mj-lt"/>
              <a:buAutoNum type="arabicPeriod" startAt="6"/>
            </a:pPr>
            <a:endParaRPr lang="en-US" sz="1400" dirty="0"/>
          </a:p>
          <a:p>
            <a:pPr>
              <a:buFont typeface="+mj-lt"/>
              <a:buAutoNum type="arabicPeriod" startAt="6"/>
            </a:pPr>
            <a:r>
              <a:rPr lang="en-US" sz="1400" b="1" u="sng" dirty="0" smtClean="0"/>
              <a:t>Be </a:t>
            </a:r>
            <a:r>
              <a:rPr lang="en-US" sz="1400" b="1" u="sng" dirty="0"/>
              <a:t>Positive</a:t>
            </a:r>
            <a:r>
              <a:rPr lang="en-US" sz="1400" dirty="0"/>
              <a:t> - Never criticize, always encourage. Your teammates need you when they have made a mistake. Always be there to pick your teammates up</a:t>
            </a:r>
            <a:r>
              <a:rPr lang="en-US" sz="1400" dirty="0" smtClean="0"/>
              <a:t>.</a:t>
            </a:r>
          </a:p>
          <a:p>
            <a:pPr>
              <a:buFont typeface="+mj-lt"/>
              <a:buAutoNum type="arabicPeriod" startAt="6"/>
            </a:pPr>
            <a:endParaRPr lang="en-US" sz="1400" dirty="0"/>
          </a:p>
          <a:p>
            <a:pPr>
              <a:buFont typeface="+mj-lt"/>
              <a:buAutoNum type="arabicPeriod" startAt="6"/>
            </a:pPr>
            <a:r>
              <a:rPr lang="en-US" sz="1400" b="1" u="sng" dirty="0" smtClean="0"/>
              <a:t>Win </a:t>
            </a:r>
            <a:r>
              <a:rPr lang="en-US" sz="1400" b="1" u="sng" dirty="0"/>
              <a:t>Pre-Game</a:t>
            </a:r>
            <a:r>
              <a:rPr lang="en-US" sz="1400" dirty="0"/>
              <a:t> - The contest begins with pre-game. Look like a team, act like a team, and sound like a team. The details of what we do are the most important part of our preparation</a:t>
            </a:r>
            <a:r>
              <a:rPr lang="en-US" sz="1400" dirty="0" smtClean="0"/>
              <a:t>.</a:t>
            </a:r>
          </a:p>
          <a:p>
            <a:pPr>
              <a:buFont typeface="+mj-lt"/>
              <a:buAutoNum type="arabicPeriod" startAt="6"/>
            </a:pPr>
            <a:endParaRPr lang="en-US" sz="1400" dirty="0"/>
          </a:p>
          <a:p>
            <a:pPr>
              <a:buFont typeface="+mj-lt"/>
              <a:buAutoNum type="arabicPeriod" startAt="6"/>
            </a:pPr>
            <a:r>
              <a:rPr lang="en-US" sz="1400" b="1" u="sng" dirty="0" smtClean="0"/>
              <a:t>Be </a:t>
            </a:r>
            <a:r>
              <a:rPr lang="en-US" sz="1400" b="1" u="sng" dirty="0"/>
              <a:t>Thankful</a:t>
            </a:r>
            <a:r>
              <a:rPr lang="en-US" sz="1400" dirty="0"/>
              <a:t> - At the conclusion of each game we shake the hands of our opponents, and as one, gather in front of our fans and sing the Alma Mater to show our respect for our school and the appreciation for our fans. We then gather in the dressing room before you are released to your parents.</a:t>
            </a:r>
          </a:p>
          <a:p>
            <a:pPr marL="0" indent="0">
              <a:buNone/>
            </a:pPr>
            <a:endParaRPr lang="en-US" sz="1400" dirty="0"/>
          </a:p>
        </p:txBody>
      </p:sp>
    </p:spTree>
    <p:extLst>
      <p:ext uri="{BB962C8B-B14F-4D97-AF65-F5344CB8AC3E}">
        <p14:creationId xmlns:p14="http://schemas.microsoft.com/office/powerpoint/2010/main" val="2248448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Parent Expectations</a:t>
            </a:r>
            <a:endParaRPr lang="en-US" sz="2800" dirty="0"/>
          </a:p>
        </p:txBody>
      </p:sp>
      <p:sp>
        <p:nvSpPr>
          <p:cNvPr id="3" name="Content Placeholder 2"/>
          <p:cNvSpPr>
            <a:spLocks noGrp="1"/>
          </p:cNvSpPr>
          <p:nvPr>
            <p:ph idx="1"/>
          </p:nvPr>
        </p:nvSpPr>
        <p:spPr>
          <a:xfrm>
            <a:off x="342900" y="1219200"/>
            <a:ext cx="6172200" cy="6034617"/>
          </a:xfrm>
        </p:spPr>
        <p:txBody>
          <a:bodyPr>
            <a:normAutofit fontScale="55000" lnSpcReduction="20000"/>
          </a:bodyPr>
          <a:lstStyle/>
          <a:p>
            <a:pPr lvl="0"/>
            <a:r>
              <a:rPr lang="en-US" dirty="0"/>
              <a:t>Help Your Child attend every function on time.</a:t>
            </a:r>
          </a:p>
          <a:p>
            <a:pPr marL="0" indent="0">
              <a:buNone/>
            </a:pPr>
            <a:endParaRPr lang="en-US" dirty="0"/>
          </a:p>
          <a:p>
            <a:pPr lvl="0"/>
            <a:r>
              <a:rPr lang="en-US" dirty="0"/>
              <a:t>If you have questions, please communicate with coaches rather than players.</a:t>
            </a:r>
          </a:p>
          <a:p>
            <a:pPr marL="0" indent="0">
              <a:buNone/>
            </a:pPr>
            <a:endParaRPr lang="en-US" dirty="0"/>
          </a:p>
          <a:p>
            <a:pPr lvl="0"/>
            <a:r>
              <a:rPr lang="en-US" dirty="0"/>
              <a:t>Never hesitate to call or visit with coaches about any concerns that you might have.</a:t>
            </a:r>
          </a:p>
          <a:p>
            <a:pPr marL="0" indent="0">
              <a:buNone/>
            </a:pPr>
            <a:endParaRPr lang="en-US" dirty="0"/>
          </a:p>
          <a:p>
            <a:pPr lvl="0"/>
            <a:r>
              <a:rPr lang="en-US" dirty="0"/>
              <a:t>Do not ask a coach about your son’s playing </a:t>
            </a:r>
            <a:r>
              <a:rPr lang="en-US" dirty="0" smtClean="0"/>
              <a:t>time. This conversation is never constructive. You will see your child for all the potential he has, </a:t>
            </a:r>
            <a:r>
              <a:rPr lang="en-US" dirty="0"/>
              <a:t>w</a:t>
            </a:r>
            <a:r>
              <a:rPr lang="en-US" dirty="0" smtClean="0"/>
              <a:t>e have to compare many more factors and we do this on a daily basis. </a:t>
            </a:r>
          </a:p>
          <a:p>
            <a:pPr lvl="0"/>
            <a:endParaRPr lang="en-US" dirty="0"/>
          </a:p>
          <a:p>
            <a:pPr lvl="0"/>
            <a:r>
              <a:rPr lang="en-US" dirty="0"/>
              <a:t>Do not ask coaches questions about other kids; we will be glad to discuss your kid’s progress, strengths, and weaknesses at any scheduled meeting</a:t>
            </a:r>
            <a:r>
              <a:rPr lang="en-US" dirty="0" smtClean="0"/>
              <a:t>.</a:t>
            </a:r>
          </a:p>
          <a:p>
            <a:pPr lvl="0"/>
            <a:endParaRPr lang="en-US" dirty="0" smtClean="0"/>
          </a:p>
          <a:p>
            <a:pPr lvl="0"/>
            <a:r>
              <a:rPr lang="en-US" dirty="0" smtClean="0"/>
              <a:t>If at some point in time we do have a parent/coach meeting, the athlete will be in attendance unless it involves something unrelated.</a:t>
            </a:r>
            <a:r>
              <a:rPr lang="en-US" dirty="0"/>
              <a:t>		</a:t>
            </a:r>
          </a:p>
          <a:p>
            <a:endParaRPr lang="en-US" dirty="0"/>
          </a:p>
          <a:p>
            <a:r>
              <a:rPr lang="en-US" dirty="0"/>
              <a:t>The only problem we cannot solve is the one we do not know about.</a:t>
            </a:r>
            <a:endParaRPr lang="en-US" sz="1400" dirty="0"/>
          </a:p>
        </p:txBody>
      </p:sp>
    </p:spTree>
    <p:extLst>
      <p:ext uri="{BB962C8B-B14F-4D97-AF65-F5344CB8AC3E}">
        <p14:creationId xmlns:p14="http://schemas.microsoft.com/office/powerpoint/2010/main" val="2411720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Locker Rooms &amp; Meeting Rooms</a:t>
            </a:r>
            <a:endParaRPr lang="en-US" sz="2800" dirty="0"/>
          </a:p>
        </p:txBody>
      </p:sp>
      <p:sp>
        <p:nvSpPr>
          <p:cNvPr id="3" name="Content Placeholder 2"/>
          <p:cNvSpPr>
            <a:spLocks noGrp="1"/>
          </p:cNvSpPr>
          <p:nvPr>
            <p:ph idx="1"/>
          </p:nvPr>
        </p:nvSpPr>
        <p:spPr>
          <a:xfrm>
            <a:off x="342900" y="1219200"/>
            <a:ext cx="6172200" cy="7467600"/>
          </a:xfrm>
        </p:spPr>
        <p:txBody>
          <a:bodyPr>
            <a:noAutofit/>
          </a:bodyPr>
          <a:lstStyle/>
          <a:p>
            <a:pPr marL="0" indent="0">
              <a:buNone/>
            </a:pPr>
            <a:r>
              <a:rPr lang="en-US" sz="2400" dirty="0"/>
              <a:t>These are your athletic homes. You are responsible to keep your individual area clean, and as a </a:t>
            </a:r>
            <a:r>
              <a:rPr lang="en-US" sz="2400" dirty="0" smtClean="0"/>
              <a:t>team</a:t>
            </a:r>
            <a:r>
              <a:rPr lang="en-US" sz="2400" dirty="0"/>
              <a:t>, keep the area </a:t>
            </a:r>
            <a:r>
              <a:rPr lang="en-US" sz="2400" dirty="0" smtClean="0"/>
              <a:t>tidy. You </a:t>
            </a:r>
            <a:r>
              <a:rPr lang="en-US" sz="2400" dirty="0"/>
              <a:t>are trusted to keep it orderly and neat. If this should be a problem, your position </a:t>
            </a:r>
            <a:r>
              <a:rPr lang="en-US" sz="2400" dirty="0" smtClean="0"/>
              <a:t>coach </a:t>
            </a:r>
            <a:r>
              <a:rPr lang="en-US" sz="2400" dirty="0"/>
              <a:t>and you can work on this together</a:t>
            </a:r>
            <a:r>
              <a:rPr lang="en-US" sz="2400" dirty="0" smtClean="0"/>
              <a:t>.</a:t>
            </a:r>
          </a:p>
          <a:p>
            <a:pPr marL="0" indent="0">
              <a:buNone/>
            </a:pPr>
            <a:endParaRPr lang="en-US" sz="2400" dirty="0"/>
          </a:p>
          <a:p>
            <a:pPr marL="0" indent="0">
              <a:buNone/>
            </a:pPr>
            <a:r>
              <a:rPr lang="en-US" sz="2400" dirty="0" smtClean="0"/>
              <a:t>I </a:t>
            </a:r>
            <a:r>
              <a:rPr lang="en-US" sz="2400" dirty="0"/>
              <a:t>will try to always pick up the locker room and meeting rooms after practices. Since I am paid </a:t>
            </a:r>
            <a:r>
              <a:rPr lang="en-US" sz="2400" dirty="0" smtClean="0"/>
              <a:t>only </a:t>
            </a:r>
            <a:r>
              <a:rPr lang="en-US" sz="2400" dirty="0"/>
              <a:t>as head coach, I feel it is fair that guys pay me to pick up after them</a:t>
            </a:r>
            <a:r>
              <a:rPr lang="en-US" sz="2400" dirty="0" smtClean="0"/>
              <a:t>.</a:t>
            </a:r>
          </a:p>
          <a:p>
            <a:pPr marL="0" indent="0">
              <a:buNone/>
            </a:pPr>
            <a:endParaRPr lang="en-US" sz="2400" dirty="0"/>
          </a:p>
          <a:p>
            <a:pPr marL="0" indent="0">
              <a:buNone/>
            </a:pPr>
            <a:r>
              <a:rPr lang="en-US" sz="2400" dirty="0" smtClean="0"/>
              <a:t>Each </a:t>
            </a:r>
            <a:r>
              <a:rPr lang="en-US" sz="2400" dirty="0"/>
              <a:t>article is </a:t>
            </a:r>
            <a:r>
              <a:rPr lang="en-US" sz="2400" dirty="0" smtClean="0"/>
              <a:t>½  </a:t>
            </a:r>
            <a:r>
              <a:rPr lang="en-US" sz="2400" dirty="0" err="1" smtClean="0"/>
              <a:t>Haynesworth</a:t>
            </a:r>
            <a:r>
              <a:rPr lang="en-US" sz="2400" dirty="0" smtClean="0"/>
              <a:t>.</a:t>
            </a:r>
          </a:p>
          <a:p>
            <a:pPr marL="0" indent="0">
              <a:buNone/>
            </a:pPr>
            <a:endParaRPr lang="en-US" sz="2400" dirty="0"/>
          </a:p>
          <a:p>
            <a:pPr marL="0" indent="0">
              <a:buNone/>
            </a:pPr>
            <a:r>
              <a:rPr lang="en-US" sz="2400" dirty="0" smtClean="0"/>
              <a:t>Only players are </a:t>
            </a:r>
            <a:r>
              <a:rPr lang="en-US" sz="2400" dirty="0"/>
              <a:t>allowed in locker/meeting rooms. Do not have or invite anyone in without permission.</a:t>
            </a:r>
          </a:p>
        </p:txBody>
      </p:sp>
    </p:spTree>
    <p:extLst>
      <p:ext uri="{BB962C8B-B14F-4D97-AF65-F5344CB8AC3E}">
        <p14:creationId xmlns:p14="http://schemas.microsoft.com/office/powerpoint/2010/main" val="196410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Athletic Security</a:t>
            </a:r>
            <a:endParaRPr lang="en-US" sz="2800" dirty="0"/>
          </a:p>
        </p:txBody>
      </p:sp>
      <p:sp>
        <p:nvSpPr>
          <p:cNvPr id="3" name="Content Placeholder 2"/>
          <p:cNvSpPr>
            <a:spLocks noGrp="1"/>
          </p:cNvSpPr>
          <p:nvPr>
            <p:ph idx="1"/>
          </p:nvPr>
        </p:nvSpPr>
        <p:spPr>
          <a:xfrm>
            <a:off x="342900" y="1219200"/>
            <a:ext cx="6172200" cy="7467600"/>
          </a:xfrm>
        </p:spPr>
        <p:txBody>
          <a:bodyPr>
            <a:noAutofit/>
          </a:bodyPr>
          <a:lstStyle/>
          <a:p>
            <a:pPr marL="0" indent="0">
              <a:buNone/>
            </a:pPr>
            <a:r>
              <a:rPr lang="en-US" sz="2400" dirty="0"/>
              <a:t>There always seems to be problems with items coming up “missing” in locker rooms.</a:t>
            </a:r>
          </a:p>
          <a:p>
            <a:pPr marL="0" indent="0">
              <a:buNone/>
            </a:pPr>
            <a:r>
              <a:rPr lang="en-US" sz="2400" dirty="0" smtClean="0"/>
              <a:t>No </a:t>
            </a:r>
            <a:r>
              <a:rPr lang="en-US" sz="2400" dirty="0"/>
              <a:t>matter the cause – we must have a </a:t>
            </a:r>
            <a:r>
              <a:rPr lang="en-US" sz="2400" dirty="0" smtClean="0"/>
              <a:t>solution.</a:t>
            </a:r>
          </a:p>
          <a:p>
            <a:pPr marL="0" indent="0">
              <a:buNone/>
            </a:pPr>
            <a:r>
              <a:rPr lang="en-US" sz="2400" b="1" dirty="0" smtClean="0"/>
              <a:t>Athletic </a:t>
            </a:r>
            <a:r>
              <a:rPr lang="en-US" sz="2400" b="1" dirty="0"/>
              <a:t>Solution</a:t>
            </a:r>
            <a:r>
              <a:rPr lang="en-US" sz="2400" dirty="0"/>
              <a:t>:</a:t>
            </a:r>
          </a:p>
          <a:p>
            <a:pPr marL="0" indent="0">
              <a:buNone/>
            </a:pPr>
            <a:r>
              <a:rPr lang="en-US" sz="2400" u="sng" dirty="0" smtClean="0"/>
              <a:t>Coach</a:t>
            </a:r>
            <a:r>
              <a:rPr lang="en-US" sz="2400" dirty="0" smtClean="0"/>
              <a:t> </a:t>
            </a:r>
            <a:r>
              <a:rPr lang="en-US" sz="2400" dirty="0"/>
              <a:t>– To make sure all players have secure </a:t>
            </a:r>
            <a:r>
              <a:rPr lang="en-US" sz="2400" dirty="0" smtClean="0"/>
              <a:t>        place </a:t>
            </a:r>
            <a:r>
              <a:rPr lang="en-US" sz="2400" dirty="0"/>
              <a:t>to store items of value.</a:t>
            </a:r>
          </a:p>
          <a:p>
            <a:pPr marL="0" lvl="0" indent="0">
              <a:buNone/>
            </a:pPr>
            <a:r>
              <a:rPr lang="en-US" sz="2400" u="sng" dirty="0" smtClean="0"/>
              <a:t>Athlete</a:t>
            </a:r>
            <a:r>
              <a:rPr lang="en-US" sz="2400" dirty="0" smtClean="0"/>
              <a:t> </a:t>
            </a:r>
            <a:r>
              <a:rPr lang="en-US" sz="2400" dirty="0"/>
              <a:t>– To store items of value in safe place.</a:t>
            </a:r>
          </a:p>
          <a:p>
            <a:pPr marL="0" lvl="0" indent="0">
              <a:buNone/>
            </a:pPr>
            <a:r>
              <a:rPr lang="en-US" sz="2400" u="sng" dirty="0" smtClean="0"/>
              <a:t>Team</a:t>
            </a:r>
            <a:r>
              <a:rPr lang="en-US" sz="2400" dirty="0" smtClean="0"/>
              <a:t> </a:t>
            </a:r>
            <a:r>
              <a:rPr lang="en-US" sz="2400" dirty="0"/>
              <a:t>– To eliminate selfish acts such as stealing. </a:t>
            </a:r>
          </a:p>
          <a:p>
            <a:pPr marL="0" indent="0">
              <a:buNone/>
            </a:pPr>
            <a:r>
              <a:rPr lang="en-US" sz="2400" dirty="0"/>
              <a:t> </a:t>
            </a:r>
            <a:endParaRPr lang="en-US" sz="2400" dirty="0" smtClean="0"/>
          </a:p>
          <a:p>
            <a:pPr marL="0" indent="0">
              <a:buNone/>
            </a:pPr>
            <a:r>
              <a:rPr lang="en-US" sz="2400" i="1" dirty="0" smtClean="0"/>
              <a:t>If </a:t>
            </a:r>
            <a:r>
              <a:rPr lang="en-US" sz="2400" i="1" dirty="0"/>
              <a:t>the player does not store valuable items in safe place, athlete assumes responsibility</a:t>
            </a:r>
            <a:r>
              <a:rPr lang="en-US" sz="2400" i="1" dirty="0" smtClean="0"/>
              <a:t>.</a:t>
            </a:r>
          </a:p>
          <a:p>
            <a:pPr marL="0" indent="0">
              <a:buNone/>
            </a:pPr>
            <a:endParaRPr lang="en-US" sz="2400" i="1" dirty="0"/>
          </a:p>
          <a:p>
            <a:pPr marL="0" indent="0">
              <a:buNone/>
            </a:pPr>
            <a:r>
              <a:rPr lang="en-US" sz="2400" i="1" dirty="0" smtClean="0"/>
              <a:t>		</a:t>
            </a:r>
            <a:r>
              <a:rPr lang="en-US" sz="2800" b="1" i="1" u="sng" dirty="0" smtClean="0"/>
              <a:t>Athletic Trainers</a:t>
            </a:r>
          </a:p>
          <a:p>
            <a:pPr marL="0" indent="0">
              <a:buNone/>
            </a:pPr>
            <a:r>
              <a:rPr lang="en-US" sz="2400" i="1" dirty="0" smtClean="0"/>
              <a:t>Handout and link at bnfootball.com</a:t>
            </a:r>
            <a:endParaRPr lang="en-US" sz="2400" dirty="0"/>
          </a:p>
        </p:txBody>
      </p:sp>
    </p:spTree>
    <p:extLst>
      <p:ext uri="{BB962C8B-B14F-4D97-AF65-F5344CB8AC3E}">
        <p14:creationId xmlns:p14="http://schemas.microsoft.com/office/powerpoint/2010/main" val="962885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dirty="0" smtClean="0"/>
              <a:t>Football Protocol </a:t>
            </a:r>
            <a:endParaRPr lang="en-US" sz="2800" dirty="0"/>
          </a:p>
        </p:txBody>
      </p:sp>
      <p:sp>
        <p:nvSpPr>
          <p:cNvPr id="3" name="Content Placeholder 2"/>
          <p:cNvSpPr>
            <a:spLocks noGrp="1"/>
          </p:cNvSpPr>
          <p:nvPr>
            <p:ph idx="1"/>
          </p:nvPr>
        </p:nvSpPr>
        <p:spPr>
          <a:xfrm>
            <a:off x="342900" y="1219200"/>
            <a:ext cx="6172200" cy="7543800"/>
          </a:xfrm>
        </p:spPr>
        <p:txBody>
          <a:bodyPr>
            <a:normAutofit fontScale="40000" lnSpcReduction="20000"/>
          </a:bodyPr>
          <a:lstStyle/>
          <a:p>
            <a:pPr lvl="0"/>
            <a:r>
              <a:rPr lang="en-US" b="1" dirty="0" smtClean="0"/>
              <a:t>Bobcat Values</a:t>
            </a:r>
          </a:p>
          <a:p>
            <a:pPr lvl="1"/>
            <a:r>
              <a:rPr lang="en-US" b="1" dirty="0" smtClean="0"/>
              <a:t>Brotherhood, Dawgs, Discipline</a:t>
            </a:r>
          </a:p>
          <a:p>
            <a:pPr lvl="0"/>
            <a:r>
              <a:rPr lang="en-US" b="1" dirty="0" smtClean="0"/>
              <a:t>Bobcat Standards</a:t>
            </a:r>
          </a:p>
          <a:p>
            <a:pPr lvl="1"/>
            <a:r>
              <a:rPr lang="en-US" b="1" dirty="0" smtClean="0"/>
              <a:t>Joyful, Timely, Contribute, Prepared, Respectful,</a:t>
            </a:r>
          </a:p>
          <a:p>
            <a:pPr lvl="1"/>
            <a:r>
              <a:rPr lang="en-US" b="1" dirty="0" smtClean="0"/>
              <a:t>Execution, Urgency, Exceed, Finish</a:t>
            </a:r>
          </a:p>
          <a:p>
            <a:pPr lvl="0"/>
            <a:r>
              <a:rPr lang="en-US" b="1" dirty="0" smtClean="0"/>
              <a:t>Holidays</a:t>
            </a:r>
          </a:p>
          <a:p>
            <a:pPr lvl="1"/>
            <a:r>
              <a:rPr lang="en-US" dirty="0" smtClean="0"/>
              <a:t>We still have practice.</a:t>
            </a:r>
          </a:p>
          <a:p>
            <a:pPr lvl="0"/>
            <a:r>
              <a:rPr lang="en-US" b="1" dirty="0" smtClean="0"/>
              <a:t>Social Media/ Locker rooms and Videos</a:t>
            </a:r>
          </a:p>
          <a:p>
            <a:r>
              <a:rPr lang="en-US" b="1" dirty="0" smtClean="0"/>
              <a:t>HB 114 Vaping</a:t>
            </a:r>
            <a:endParaRPr lang="en-US" b="1" dirty="0"/>
          </a:p>
          <a:p>
            <a:pPr lvl="0"/>
            <a:r>
              <a:rPr lang="en-US" b="1" dirty="0" smtClean="0"/>
              <a:t>Missing </a:t>
            </a:r>
            <a:r>
              <a:rPr lang="en-US" b="1" dirty="0" smtClean="0"/>
              <a:t>Practice and Attendance in General</a:t>
            </a:r>
            <a:endParaRPr lang="en-US" b="1" dirty="0"/>
          </a:p>
          <a:p>
            <a:pPr lvl="1"/>
            <a:r>
              <a:rPr lang="en-US" b="1" dirty="0"/>
              <a:t>Do not have excused or unexcused absences </a:t>
            </a:r>
            <a:r>
              <a:rPr lang="en-US" dirty="0"/>
              <a:t>– </a:t>
            </a:r>
            <a:r>
              <a:rPr lang="en-US" dirty="0" smtClean="0"/>
              <a:t>athlete will </a:t>
            </a:r>
            <a:r>
              <a:rPr lang="en-US" dirty="0"/>
              <a:t>miss game playing time if absent (school </a:t>
            </a:r>
            <a:r>
              <a:rPr lang="en-US" dirty="0" smtClean="0"/>
              <a:t>/college related only </a:t>
            </a:r>
            <a:r>
              <a:rPr lang="en-US" dirty="0"/>
              <a:t>exception</a:t>
            </a:r>
            <a:r>
              <a:rPr lang="en-US" dirty="0" smtClean="0"/>
              <a:t>).</a:t>
            </a:r>
          </a:p>
          <a:p>
            <a:pPr lvl="1"/>
            <a:r>
              <a:rPr lang="en-US" dirty="0" smtClean="0"/>
              <a:t>Illness/Sick – sent home by Coach or Trainer possible excused.</a:t>
            </a:r>
          </a:p>
          <a:p>
            <a:pPr lvl="1"/>
            <a:r>
              <a:rPr lang="en-US" dirty="0" smtClean="0"/>
              <a:t>Chronic absence will lead to dismissal.</a:t>
            </a:r>
            <a:endParaRPr lang="en-US" dirty="0"/>
          </a:p>
          <a:p>
            <a:r>
              <a:rPr lang="en-US" b="1" dirty="0" smtClean="0"/>
              <a:t>Drop Off/Pick-up</a:t>
            </a:r>
          </a:p>
          <a:p>
            <a:pPr lvl="1">
              <a:buFontTx/>
              <a:buChar char="-"/>
            </a:pPr>
            <a:r>
              <a:rPr lang="en-US" b="1" dirty="0" smtClean="0"/>
              <a:t>Entry gates only</a:t>
            </a:r>
            <a:endParaRPr lang="en-US" dirty="0"/>
          </a:p>
          <a:p>
            <a:r>
              <a:rPr lang="en-US" b="1" dirty="0" smtClean="0"/>
              <a:t>INJURIES</a:t>
            </a:r>
            <a:endParaRPr lang="en-US" dirty="0"/>
          </a:p>
          <a:p>
            <a:pPr lvl="1"/>
            <a:r>
              <a:rPr lang="en-US" dirty="0" smtClean="0"/>
              <a:t>Report </a:t>
            </a:r>
            <a:r>
              <a:rPr lang="en-US" dirty="0"/>
              <a:t>to Coach first.</a:t>
            </a:r>
          </a:p>
          <a:p>
            <a:pPr lvl="1"/>
            <a:r>
              <a:rPr lang="en-US" dirty="0"/>
              <a:t>Coach will send to the trainer if necessary.</a:t>
            </a:r>
          </a:p>
          <a:p>
            <a:pPr lvl="1"/>
            <a:r>
              <a:rPr lang="en-US" dirty="0"/>
              <a:t>Allow trainer to diagnose and then determine plan of treatment.</a:t>
            </a:r>
          </a:p>
          <a:p>
            <a:pPr lvl="1"/>
            <a:r>
              <a:rPr lang="en-US" dirty="0"/>
              <a:t>Follow plan of treatment diligently so we can get you healthy and return to play.</a:t>
            </a:r>
          </a:p>
          <a:p>
            <a:pPr lvl="1"/>
            <a:r>
              <a:rPr lang="en-US" dirty="0"/>
              <a:t>If at all possible, do not go to the doctor prior to seeing Coach/Trainer. If the injury is severe and needs immediate attention, obviously see a physician.</a:t>
            </a:r>
          </a:p>
          <a:p>
            <a:pPr lvl="1"/>
            <a:r>
              <a:rPr lang="en-US" dirty="0"/>
              <a:t>There are many injuries that our staff can treat without you having to see a doctor. Also, the amount of time that the athlete is out of competition can be greatly reduced by seeing our staff first. If there is ever anything that we feel needs to be addressed by a physician, we will contact you and make sure that gets scheduled</a:t>
            </a:r>
            <a:r>
              <a:rPr lang="en-US" dirty="0" smtClean="0"/>
              <a:t>.</a:t>
            </a:r>
          </a:p>
          <a:p>
            <a:r>
              <a:rPr lang="en-US" b="1" dirty="0" smtClean="0"/>
              <a:t>Websites</a:t>
            </a:r>
            <a:r>
              <a:rPr lang="en-US" dirty="0" smtClean="0"/>
              <a:t> – corecoursegpa.com, bnfootball.com, ncaa.org</a:t>
            </a:r>
          </a:p>
          <a:p>
            <a:pPr lvl="0"/>
            <a:r>
              <a:rPr lang="en-US" b="1" dirty="0" smtClean="0"/>
              <a:t>Game and Practice Attire</a:t>
            </a:r>
          </a:p>
          <a:p>
            <a:pPr lvl="1"/>
            <a:r>
              <a:rPr lang="en-US" dirty="0" smtClean="0"/>
              <a:t>Nothing will be worn that is not Blue, Black or White except gloves and cleats. No tinted Visors  BIG TEAM – Little Me.</a:t>
            </a:r>
          </a:p>
          <a:p>
            <a:pPr lvl="1"/>
            <a:r>
              <a:rPr lang="en-US" dirty="0" smtClean="0"/>
              <a:t>We will dress up for game days.</a:t>
            </a:r>
          </a:p>
          <a:p>
            <a:r>
              <a:rPr lang="en-US" b="1" dirty="0" smtClean="0"/>
              <a:t>Track if no spring sport.</a:t>
            </a:r>
          </a:p>
          <a:p>
            <a:r>
              <a:rPr lang="en-US" b="1" dirty="0" smtClean="0"/>
              <a:t>Recruiting </a:t>
            </a:r>
            <a:endParaRPr lang="en-US" b="1" dirty="0"/>
          </a:p>
          <a:p>
            <a:pPr lvl="0"/>
            <a:r>
              <a:rPr lang="en-US" b="1" dirty="0" smtClean="0"/>
              <a:t>We will have and participate in a fundraiser.</a:t>
            </a:r>
          </a:p>
          <a:p>
            <a:pPr lvl="0"/>
            <a:r>
              <a:rPr lang="en-US" b="1" dirty="0" smtClean="0"/>
              <a:t>Players must adhere to student and athlete code of conduct. You signed it on your online paperwork. Refer to it if any questions. NISD Code of Conduct pg. 67</a:t>
            </a:r>
            <a:endParaRPr lang="en-US" b="1" dirty="0"/>
          </a:p>
          <a:p>
            <a:pPr lvl="0"/>
            <a:r>
              <a:rPr lang="en-US" b="1" dirty="0" smtClean="0"/>
              <a:t>W</a:t>
            </a:r>
            <a:r>
              <a:rPr lang="en-US" sz="4200" b="1" dirty="0" smtClean="0"/>
              <a:t>W</a:t>
            </a:r>
            <a:r>
              <a:rPr lang="en-US" b="1" dirty="0" smtClean="0"/>
              <a:t>W (Work Will Win)</a:t>
            </a:r>
          </a:p>
          <a:p>
            <a:pPr lvl="1"/>
            <a:r>
              <a:rPr lang="en-US" dirty="0" smtClean="0"/>
              <a:t>Need help with our Booster Club and volunteers.</a:t>
            </a:r>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3381796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1"/>
            <a:ext cx="5638800" cy="609600"/>
          </a:xfrm>
        </p:spPr>
        <p:txBody>
          <a:bodyPr>
            <a:normAutofit/>
          </a:bodyPr>
          <a:lstStyle/>
          <a:p>
            <a:r>
              <a:rPr lang="en-US" sz="2400" dirty="0" smtClean="0">
                <a:latin typeface="Copperplate Gothic Bold" panose="020E0705020206020404" pitchFamily="34" charset="0"/>
              </a:rPr>
              <a:t>High School Football Staff</a:t>
            </a:r>
            <a:endParaRPr lang="en-US" sz="2400" dirty="0">
              <a:latin typeface="Copperplate Gothic Bold" panose="020E0705020206020404" pitchFamily="34" charset="0"/>
            </a:endParaRPr>
          </a:p>
        </p:txBody>
      </p:sp>
      <p:sp>
        <p:nvSpPr>
          <p:cNvPr id="3" name="Subtitle 2"/>
          <p:cNvSpPr>
            <a:spLocks noGrp="1"/>
          </p:cNvSpPr>
          <p:nvPr>
            <p:ph type="subTitle" idx="1"/>
          </p:nvPr>
        </p:nvSpPr>
        <p:spPr>
          <a:xfrm>
            <a:off x="304800" y="1143000"/>
            <a:ext cx="6172200" cy="7696200"/>
          </a:xfrm>
        </p:spPr>
        <p:txBody>
          <a:bodyPr>
            <a:normAutofit/>
          </a:bodyPr>
          <a:lstStyle/>
          <a:p>
            <a:pPr algn="l"/>
            <a:r>
              <a:rPr lang="en-US" sz="1800" b="1" dirty="0" smtClean="0"/>
              <a:t>Travis Pride	Head Coach</a:t>
            </a:r>
          </a:p>
          <a:p>
            <a:pPr algn="l"/>
            <a:endParaRPr lang="en-US" sz="1800" b="1" dirty="0"/>
          </a:p>
          <a:p>
            <a:pPr algn="l"/>
            <a:r>
              <a:rPr lang="en-US" sz="1800" b="1" dirty="0"/>
              <a:t>Zach Woodward	Defensive </a:t>
            </a:r>
            <a:r>
              <a:rPr lang="en-US" sz="1800" b="1" dirty="0" smtClean="0"/>
              <a:t>Coordinator</a:t>
            </a:r>
            <a:endParaRPr lang="en-US" sz="1800" b="1" dirty="0"/>
          </a:p>
          <a:p>
            <a:pPr algn="l"/>
            <a:r>
              <a:rPr lang="en-US" sz="1800" b="1" dirty="0" smtClean="0"/>
              <a:t>Hunter Hughes	Offensive Coordinator/ QB’s</a:t>
            </a:r>
          </a:p>
          <a:p>
            <a:pPr algn="l"/>
            <a:r>
              <a:rPr lang="en-US" sz="1800" b="1" dirty="0"/>
              <a:t>Drew Borsellino 	</a:t>
            </a:r>
            <a:r>
              <a:rPr lang="en-US" sz="1800" b="1" dirty="0" smtClean="0"/>
              <a:t>Running Backs/Video Coordinator</a:t>
            </a:r>
            <a:endParaRPr lang="en-US" sz="1800" b="1" dirty="0"/>
          </a:p>
          <a:p>
            <a:pPr algn="l"/>
            <a:r>
              <a:rPr lang="en-US" sz="1800" b="1" dirty="0" smtClean="0"/>
              <a:t>Brian </a:t>
            </a:r>
            <a:r>
              <a:rPr lang="en-US" sz="1800" b="1" dirty="0"/>
              <a:t>Brown	</a:t>
            </a:r>
            <a:r>
              <a:rPr lang="en-US" sz="1800" b="1" dirty="0" smtClean="0"/>
              <a:t>Special Teams Coordinator /Defensive </a:t>
            </a:r>
            <a:r>
              <a:rPr lang="en-US" sz="1800" b="1" dirty="0"/>
              <a:t>Line</a:t>
            </a:r>
          </a:p>
          <a:p>
            <a:pPr algn="l"/>
            <a:r>
              <a:rPr lang="en-US" sz="1800" b="1" dirty="0"/>
              <a:t>Lee Hart		Offensive Line/Strength and Conditioning</a:t>
            </a:r>
          </a:p>
          <a:p>
            <a:pPr algn="l"/>
            <a:r>
              <a:rPr lang="en-US" sz="1800" b="1" dirty="0" smtClean="0"/>
              <a:t>Chris Lee	</a:t>
            </a:r>
            <a:r>
              <a:rPr lang="en-US" sz="1800" b="1" dirty="0"/>
              <a:t>	</a:t>
            </a:r>
            <a:r>
              <a:rPr lang="en-US" sz="1800" b="1" dirty="0" smtClean="0"/>
              <a:t>Safeties</a:t>
            </a:r>
            <a:endParaRPr lang="en-US" sz="1800" b="1" dirty="0"/>
          </a:p>
          <a:p>
            <a:pPr algn="l"/>
            <a:r>
              <a:rPr lang="en-US" sz="1800" b="1" dirty="0" smtClean="0"/>
              <a:t>Stan Moss	Corners</a:t>
            </a:r>
          </a:p>
          <a:p>
            <a:pPr algn="l"/>
            <a:r>
              <a:rPr lang="en-US" sz="1800" b="1" dirty="0" smtClean="0"/>
              <a:t>Clay Richards</a:t>
            </a:r>
            <a:r>
              <a:rPr lang="en-US" sz="1800" b="1" dirty="0"/>
              <a:t>	</a:t>
            </a:r>
            <a:r>
              <a:rPr lang="en-US" sz="1800" b="1" dirty="0" smtClean="0"/>
              <a:t>Outside Wide </a:t>
            </a:r>
            <a:r>
              <a:rPr lang="en-US" sz="1800" b="1" dirty="0"/>
              <a:t>Receivers</a:t>
            </a:r>
          </a:p>
          <a:p>
            <a:pPr algn="l"/>
            <a:r>
              <a:rPr lang="en-US" sz="1800" b="1" dirty="0" smtClean="0"/>
              <a:t>Craig </a:t>
            </a:r>
            <a:r>
              <a:rPr lang="en-US" sz="1800" b="1" dirty="0"/>
              <a:t>Owen	</a:t>
            </a:r>
            <a:r>
              <a:rPr lang="en-US" sz="1800" b="1" dirty="0" smtClean="0"/>
              <a:t>Inside WR’s </a:t>
            </a:r>
            <a:r>
              <a:rPr lang="en-US" sz="1800" b="1" dirty="0"/>
              <a:t>/ Head JV Coach</a:t>
            </a:r>
          </a:p>
          <a:p>
            <a:pPr algn="l"/>
            <a:r>
              <a:rPr lang="en-US" sz="1800" b="1" dirty="0" smtClean="0"/>
              <a:t>Michael Johnson	Linebackers</a:t>
            </a:r>
          </a:p>
          <a:p>
            <a:pPr algn="l"/>
            <a:r>
              <a:rPr lang="en-US" sz="1800" b="1" dirty="0" smtClean="0"/>
              <a:t>Garrett Evans	Assistant Offensive Line	</a:t>
            </a:r>
          </a:p>
          <a:p>
            <a:pPr algn="l"/>
            <a:r>
              <a:rPr lang="en-US" sz="1800" b="1" dirty="0" smtClean="0"/>
              <a:t>Greg Garcia	Running Backs / Linebackers</a:t>
            </a:r>
          </a:p>
          <a:p>
            <a:pPr algn="l"/>
            <a:r>
              <a:rPr lang="en-US" sz="1800" b="1" dirty="0" smtClean="0"/>
              <a:t>Richi </a:t>
            </a:r>
            <a:r>
              <a:rPr lang="en-US" sz="1800" b="1" dirty="0"/>
              <a:t>Trotter	Head Freshman </a:t>
            </a:r>
            <a:r>
              <a:rPr lang="en-US" sz="1800" b="1" dirty="0" smtClean="0"/>
              <a:t>Coach/WRs/Defensive Back</a:t>
            </a:r>
          </a:p>
          <a:p>
            <a:pPr algn="l"/>
            <a:r>
              <a:rPr lang="en-US" sz="1800" b="1" dirty="0"/>
              <a:t>Chris Martin	Offensive Line/Defensive </a:t>
            </a:r>
            <a:r>
              <a:rPr lang="en-US" sz="1800" b="1" dirty="0" smtClean="0"/>
              <a:t>Line</a:t>
            </a:r>
          </a:p>
          <a:p>
            <a:pPr algn="l"/>
            <a:r>
              <a:rPr lang="en-US" sz="1800" b="1" dirty="0"/>
              <a:t>Jimi Haire	</a:t>
            </a:r>
            <a:r>
              <a:rPr lang="en-US" sz="1800" b="1" dirty="0" smtClean="0"/>
              <a:t>Quarterbacks/Bobcats</a:t>
            </a:r>
          </a:p>
          <a:p>
            <a:pPr algn="l"/>
            <a:r>
              <a:rPr lang="en-US" sz="1800" b="1" dirty="0"/>
              <a:t>Mitchel Cruz	Receivers/Defensive backs</a:t>
            </a:r>
          </a:p>
          <a:p>
            <a:pPr algn="l"/>
            <a:endParaRPr lang="en-US" sz="1800" b="1" dirty="0"/>
          </a:p>
          <a:p>
            <a:pPr algn="l"/>
            <a:endParaRPr lang="en-US" sz="1800" b="1" dirty="0"/>
          </a:p>
          <a:p>
            <a:pPr algn="l"/>
            <a:endParaRPr lang="en-US" sz="1800" b="1" dirty="0"/>
          </a:p>
          <a:p>
            <a:pPr algn="l"/>
            <a:endParaRPr lang="en-US" sz="1800" b="1" dirty="0"/>
          </a:p>
        </p:txBody>
      </p:sp>
      <p:sp>
        <p:nvSpPr>
          <p:cNvPr id="5" name="Rectangle 4"/>
          <p:cNvSpPr/>
          <p:nvPr/>
        </p:nvSpPr>
        <p:spPr>
          <a:xfrm>
            <a:off x="232954" y="1219200"/>
            <a:ext cx="45719" cy="7543800"/>
          </a:xfrm>
          <a:prstGeom prst="rect">
            <a:avLst/>
          </a:prstGeom>
          <a:solidFill>
            <a:srgbClr val="1B23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6944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6424" y="0"/>
            <a:ext cx="6172200" cy="929216"/>
          </a:xfrm>
        </p:spPr>
        <p:txBody>
          <a:bodyPr>
            <a:normAutofit/>
          </a:bodyPr>
          <a:lstStyle/>
          <a:p>
            <a:r>
              <a:rPr lang="en-US" sz="2800" b="1" dirty="0"/>
              <a:t>Coaching </a:t>
            </a:r>
            <a:r>
              <a:rPr lang="en-US" sz="2800" b="1" dirty="0" smtClean="0"/>
              <a:t>Guidelines</a:t>
            </a:r>
            <a:endParaRPr lang="en-US" sz="2800" dirty="0"/>
          </a:p>
        </p:txBody>
      </p:sp>
      <p:sp>
        <p:nvSpPr>
          <p:cNvPr id="3" name="Content Placeholder 2"/>
          <p:cNvSpPr>
            <a:spLocks noGrp="1"/>
          </p:cNvSpPr>
          <p:nvPr>
            <p:ph idx="1"/>
          </p:nvPr>
        </p:nvSpPr>
        <p:spPr>
          <a:xfrm>
            <a:off x="342900" y="685800"/>
            <a:ext cx="6172200" cy="8305800"/>
          </a:xfrm>
        </p:spPr>
        <p:txBody>
          <a:bodyPr>
            <a:normAutofit fontScale="25000" lnSpcReduction="20000"/>
          </a:bodyPr>
          <a:lstStyle/>
          <a:p>
            <a:pPr marL="742950" lvl="0" indent="-742950">
              <a:lnSpc>
                <a:spcPct val="170000"/>
              </a:lnSpc>
              <a:buFont typeface="+mj-lt"/>
              <a:buAutoNum type="arabicPeriod"/>
            </a:pPr>
            <a:r>
              <a:rPr lang="en-US" sz="4000" dirty="0"/>
              <a:t>Be positive! Find something good to say before you say something negative. Don’t be demeaning. </a:t>
            </a:r>
          </a:p>
          <a:p>
            <a:pPr marL="742950" lvl="0" indent="-742950">
              <a:lnSpc>
                <a:spcPct val="170000"/>
              </a:lnSpc>
              <a:buFont typeface="+mj-lt"/>
              <a:buAutoNum type="arabicPeriod"/>
            </a:pPr>
            <a:r>
              <a:rPr lang="en-US" sz="4000" dirty="0"/>
              <a:t>Tell them what you want them to do. Demand Excellence.</a:t>
            </a:r>
          </a:p>
          <a:p>
            <a:pPr marL="742950" lvl="0" indent="-742950">
              <a:lnSpc>
                <a:spcPct val="170000"/>
              </a:lnSpc>
              <a:buFont typeface="+mj-lt"/>
              <a:buAutoNum type="arabicPeriod"/>
            </a:pPr>
            <a:r>
              <a:rPr lang="en-US" sz="4000" dirty="0"/>
              <a:t>You are responsible to track your players’ academic performance. All year!!!!</a:t>
            </a:r>
          </a:p>
          <a:p>
            <a:pPr marL="742950" lvl="0" indent="-742950">
              <a:lnSpc>
                <a:spcPct val="170000"/>
              </a:lnSpc>
              <a:buFont typeface="+mj-lt"/>
              <a:buAutoNum type="arabicPeriod"/>
            </a:pPr>
            <a:r>
              <a:rPr lang="en-US" sz="4000" dirty="0"/>
              <a:t>If you open it, close it. If you unlock it, lock it back. Don’t let kids in field house, weight room, office, etc. unsupervised.</a:t>
            </a:r>
          </a:p>
          <a:p>
            <a:pPr marL="742950" lvl="0" indent="-742950">
              <a:lnSpc>
                <a:spcPct val="170000"/>
              </a:lnSpc>
              <a:buFont typeface="+mj-lt"/>
              <a:buAutoNum type="arabicPeriod"/>
            </a:pPr>
            <a:r>
              <a:rPr lang="en-US" sz="4000" dirty="0"/>
              <a:t>Don’t punish players during or after a game. If they need punishment activities, wait until next practice opportunity.</a:t>
            </a:r>
          </a:p>
          <a:p>
            <a:pPr marL="742950" lvl="0" indent="-742950">
              <a:lnSpc>
                <a:spcPct val="170000"/>
              </a:lnSpc>
              <a:buFont typeface="+mj-lt"/>
              <a:buAutoNum type="arabicPeriod"/>
            </a:pPr>
            <a:r>
              <a:rPr lang="en-US" sz="4000" dirty="0"/>
              <a:t>Use our 9 standards – Joyful, Urgency, Prepared, Exceed, Respect, Finish, Execute, Contribute, Timely. Expect the kids to follow these and you must follow these as well.</a:t>
            </a:r>
          </a:p>
          <a:p>
            <a:pPr marL="742950" lvl="0" indent="-742950">
              <a:lnSpc>
                <a:spcPct val="170000"/>
              </a:lnSpc>
              <a:buFont typeface="+mj-lt"/>
              <a:buAutoNum type="arabicPeriod"/>
            </a:pPr>
            <a:r>
              <a:rPr lang="en-US" sz="4000" dirty="0"/>
              <a:t>Teach only techniques that adhere to the rules of the game (we’ll never be dirty or cheap).</a:t>
            </a:r>
          </a:p>
          <a:p>
            <a:pPr marL="742950" lvl="0" indent="-742950">
              <a:lnSpc>
                <a:spcPct val="170000"/>
              </a:lnSpc>
              <a:buFont typeface="+mj-lt"/>
              <a:buAutoNum type="arabicPeriod"/>
            </a:pPr>
            <a:r>
              <a:rPr lang="en-US" sz="4000" dirty="0"/>
              <a:t>Be a student of our offense, defense and kicking game. Teach it our way.</a:t>
            </a:r>
          </a:p>
          <a:p>
            <a:pPr marL="742950" lvl="0" indent="-742950">
              <a:lnSpc>
                <a:spcPct val="170000"/>
              </a:lnSpc>
              <a:buFont typeface="+mj-lt"/>
              <a:buAutoNum type="arabicPeriod"/>
            </a:pPr>
            <a:r>
              <a:rPr lang="en-US" sz="4000" dirty="0"/>
              <a:t>Yell and scream as little as possible. Never be physical or aggressive with a player.</a:t>
            </a:r>
          </a:p>
          <a:p>
            <a:pPr marL="742950" lvl="0" indent="-742950">
              <a:lnSpc>
                <a:spcPct val="170000"/>
              </a:lnSpc>
              <a:buFont typeface="+mj-lt"/>
              <a:buAutoNum type="arabicPeriod"/>
            </a:pPr>
            <a:r>
              <a:rPr lang="en-US" sz="4000" dirty="0"/>
              <a:t> Motivate your players to be well rounded. Encourage them to play and attend as many school functions as possible.</a:t>
            </a:r>
          </a:p>
          <a:p>
            <a:pPr marL="742950" lvl="0" indent="-742950">
              <a:lnSpc>
                <a:spcPct val="170000"/>
              </a:lnSpc>
              <a:buFont typeface="+mj-lt"/>
              <a:buAutoNum type="arabicPeriod"/>
            </a:pPr>
            <a:r>
              <a:rPr lang="en-US" sz="4000" dirty="0"/>
              <a:t> If you have a problem with a staff member or me – tell the person involved. We must be the best example of teamwork our kids see.</a:t>
            </a:r>
          </a:p>
          <a:p>
            <a:pPr marL="742950" lvl="0" indent="-742950">
              <a:lnSpc>
                <a:spcPct val="170000"/>
              </a:lnSpc>
              <a:buFont typeface="+mj-lt"/>
              <a:buAutoNum type="arabicPeriod"/>
            </a:pPr>
            <a:r>
              <a:rPr lang="en-US" sz="4000" dirty="0"/>
              <a:t> Do a great job in the classroom – it’s what we do.</a:t>
            </a:r>
          </a:p>
          <a:p>
            <a:pPr marL="742950" lvl="0" indent="-742950">
              <a:lnSpc>
                <a:spcPct val="170000"/>
              </a:lnSpc>
              <a:buFont typeface="+mj-lt"/>
              <a:buAutoNum type="arabicPeriod"/>
            </a:pPr>
            <a:r>
              <a:rPr lang="en-US" sz="4000" dirty="0"/>
              <a:t> Only I can remove a player from the team. If you have trouble with a player you can’t deal with, send him to me. Be professional.</a:t>
            </a:r>
          </a:p>
          <a:p>
            <a:pPr marL="742950" lvl="0" indent="-742950">
              <a:lnSpc>
                <a:spcPct val="170000"/>
              </a:lnSpc>
              <a:buFont typeface="+mj-lt"/>
              <a:buAutoNum type="arabicPeriod"/>
            </a:pPr>
            <a:r>
              <a:rPr lang="en-US" sz="4000" dirty="0"/>
              <a:t> Wear Byron Nelson clothes and dress professional when required.</a:t>
            </a:r>
          </a:p>
          <a:p>
            <a:pPr marL="742950" lvl="0" indent="-742950">
              <a:lnSpc>
                <a:spcPct val="170000"/>
              </a:lnSpc>
              <a:buFont typeface="+mj-lt"/>
              <a:buAutoNum type="arabicPeriod"/>
            </a:pPr>
            <a:r>
              <a:rPr lang="en-US" sz="4000" dirty="0"/>
              <a:t> Our season is long; don’t give up on a player who doesn’t do it correctly right now, help him experience accomplishment. We must be at our best during district and play-offs.</a:t>
            </a:r>
          </a:p>
          <a:p>
            <a:pPr marL="742950" lvl="0" indent="-742950">
              <a:lnSpc>
                <a:spcPct val="170000"/>
              </a:lnSpc>
              <a:buFont typeface="+mj-lt"/>
              <a:buAutoNum type="arabicPeriod"/>
            </a:pPr>
            <a:r>
              <a:rPr lang="en-US" sz="4000" dirty="0"/>
              <a:t> Work hard while you are here. We won’t be here for appearance’s sake. If you see something that needs to be done, take it upon yourself to do it. Ask for help. Take pride in our facilities. Take pride in our office areas.</a:t>
            </a:r>
          </a:p>
          <a:p>
            <a:pPr marL="742950" lvl="0" indent="-742950">
              <a:lnSpc>
                <a:spcPct val="170000"/>
              </a:lnSpc>
              <a:buFont typeface="+mj-lt"/>
              <a:buAutoNum type="arabicPeriod"/>
            </a:pPr>
            <a:r>
              <a:rPr lang="en-US" sz="4000" dirty="0"/>
              <a:t> I like your input – speak up. When we go to the practice field, we must be in total agreement.</a:t>
            </a:r>
          </a:p>
          <a:p>
            <a:pPr marL="742950" lvl="0" indent="-742950">
              <a:lnSpc>
                <a:spcPct val="170000"/>
              </a:lnSpc>
              <a:buFont typeface="+mj-lt"/>
              <a:buAutoNum type="arabicPeriod"/>
            </a:pPr>
            <a:r>
              <a:rPr lang="en-US" sz="4000" dirty="0"/>
              <a:t> You will not yell at, argue with, or degrade officials in any way.</a:t>
            </a:r>
          </a:p>
          <a:p>
            <a:pPr marL="742950" lvl="0" indent="-742950">
              <a:lnSpc>
                <a:spcPct val="170000"/>
              </a:lnSpc>
              <a:buFont typeface="+mj-lt"/>
              <a:buAutoNum type="arabicPeriod"/>
            </a:pPr>
            <a:r>
              <a:rPr lang="en-US" sz="4000" dirty="0"/>
              <a:t> Games are not the time to yell and scream at kids. Don’t get wrapped up on the last play – it’s the next one that matters.</a:t>
            </a:r>
          </a:p>
          <a:p>
            <a:pPr marL="742950" lvl="0" indent="-742950">
              <a:lnSpc>
                <a:spcPct val="170000"/>
              </a:lnSpc>
              <a:buFont typeface="+mj-lt"/>
              <a:buAutoNum type="arabicPeriod"/>
            </a:pPr>
            <a:r>
              <a:rPr lang="en-US" sz="4000" dirty="0"/>
              <a:t>Our goal for this program is to never be mentioned as a group that had potential. Reach your potential as a coach – demand that the kids reach theirs as students and football players. We must up our game if we want to get better results.</a:t>
            </a:r>
          </a:p>
          <a:p>
            <a:pPr marL="742950" lvl="0" indent="-742950">
              <a:lnSpc>
                <a:spcPct val="170000"/>
              </a:lnSpc>
              <a:buFont typeface="+mj-lt"/>
              <a:buAutoNum type="arabicPeriod"/>
            </a:pPr>
            <a:r>
              <a:rPr lang="en-US" sz="4000" dirty="0" smtClean="0"/>
              <a:t>Why do we follow expectations - Respect</a:t>
            </a:r>
            <a:r>
              <a:rPr lang="en-US" sz="4000" dirty="0"/>
              <a:t>, Fear or Right thing to do.</a:t>
            </a:r>
          </a:p>
          <a:p>
            <a:endParaRPr lang="en-US" dirty="0"/>
          </a:p>
        </p:txBody>
      </p:sp>
    </p:spTree>
    <p:extLst>
      <p:ext uri="{BB962C8B-B14F-4D97-AF65-F5344CB8AC3E}">
        <p14:creationId xmlns:p14="http://schemas.microsoft.com/office/powerpoint/2010/main" val="2928511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Objectives of the Football Program</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600" dirty="0"/>
              <a:t>1. The program will be an encourager and motivator of all players to excel in the classroom. Academics and Football are not separate; they go hand in hand. Our Coaching Staff will strive to encourage all players to give their best effort in the classroom. We will take on the role of reminder to turn in work promptly and make that work a quality product. We will adhere to a policy of (No Zeros). If students turn in their work on time and stay organized, the Strong Grades will take care of themselves.</a:t>
            </a:r>
          </a:p>
          <a:p>
            <a:pPr marL="0" indent="0">
              <a:buNone/>
            </a:pPr>
            <a:r>
              <a:rPr lang="en-US" sz="1600" dirty="0"/>
              <a:t> </a:t>
            </a:r>
          </a:p>
          <a:p>
            <a:pPr marL="0" indent="0">
              <a:buNone/>
            </a:pPr>
            <a:r>
              <a:rPr lang="en-US" sz="1600" dirty="0"/>
              <a:t>2. Play at a level of effort, intensity, aggression, and perseverance that our opponents cannot endure.		</a:t>
            </a:r>
          </a:p>
          <a:p>
            <a:pPr marL="0" indent="0">
              <a:buNone/>
            </a:pPr>
            <a:r>
              <a:rPr lang="en-US" sz="1600" dirty="0"/>
              <a:t> </a:t>
            </a:r>
          </a:p>
          <a:p>
            <a:pPr marL="0" indent="0">
              <a:buNone/>
            </a:pPr>
            <a:r>
              <a:rPr lang="en-US" sz="1600" dirty="0"/>
              <a:t>3. Through the Football experience, we want to become better people. Players will learn to be encouragers. They will learn to be more accountable and responsible. They will learn to be positive, about this day, their school, their community, and their country. They will learn the influence they have on younger people and use this influence in a positive manner.</a:t>
            </a:r>
          </a:p>
          <a:p>
            <a:pPr marL="0" indent="0">
              <a:buNone/>
            </a:pPr>
            <a:r>
              <a:rPr lang="en-US" sz="1600" dirty="0"/>
              <a:t> </a:t>
            </a:r>
          </a:p>
          <a:p>
            <a:pPr marL="0" indent="0">
              <a:buNone/>
            </a:pPr>
            <a:r>
              <a:rPr lang="en-US" sz="1600" dirty="0"/>
              <a:t>4. Have fun. Football is a game to be enjoyed. To be enjoyed it must be done correctly. Once learned how to play correctly there is nothing more fun. The player will give his best physical and mental effort, and once he has done that, everything else will take care of itself.</a:t>
            </a:r>
          </a:p>
          <a:p>
            <a:pPr marL="0" indent="0">
              <a:buNone/>
            </a:pPr>
            <a:r>
              <a:rPr lang="en-US" sz="1600" dirty="0"/>
              <a:t> </a:t>
            </a:r>
          </a:p>
          <a:p>
            <a:pPr marL="0" indent="0">
              <a:buNone/>
            </a:pPr>
            <a:r>
              <a:rPr lang="en-US" sz="1600" dirty="0"/>
              <a:t>5. Learn the schizophrenic nature of football. Between the white lines, we expect the most intense, physically aggressive people on the field. When we are off the field, we expect </a:t>
            </a:r>
            <a:r>
              <a:rPr lang="en-US" sz="1600" dirty="0" smtClean="0"/>
              <a:t>perfect </a:t>
            </a:r>
            <a:r>
              <a:rPr lang="en-US" sz="1600" dirty="0"/>
              <a:t>gentlemen.</a:t>
            </a:r>
          </a:p>
          <a:p>
            <a:pPr marL="0" indent="0">
              <a:buNone/>
            </a:pPr>
            <a:endParaRPr lang="en-US" sz="1600" dirty="0"/>
          </a:p>
        </p:txBody>
      </p:sp>
    </p:spTree>
    <p:extLst>
      <p:ext uri="{BB962C8B-B14F-4D97-AF65-F5344CB8AC3E}">
        <p14:creationId xmlns:p14="http://schemas.microsoft.com/office/powerpoint/2010/main" val="279628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Role of Players</a:t>
            </a:r>
            <a:endParaRPr lang="en-US" sz="2800" dirty="0"/>
          </a:p>
        </p:txBody>
      </p:sp>
      <p:sp>
        <p:nvSpPr>
          <p:cNvPr id="3" name="Content Placeholder 2"/>
          <p:cNvSpPr>
            <a:spLocks noGrp="1"/>
          </p:cNvSpPr>
          <p:nvPr>
            <p:ph idx="1"/>
          </p:nvPr>
        </p:nvSpPr>
        <p:spPr>
          <a:xfrm>
            <a:off x="342900" y="1219200"/>
            <a:ext cx="6172200" cy="6034617"/>
          </a:xfrm>
        </p:spPr>
        <p:txBody>
          <a:bodyPr>
            <a:normAutofit fontScale="55000" lnSpcReduction="20000"/>
          </a:bodyPr>
          <a:lstStyle/>
          <a:p>
            <a:pPr marL="0" indent="0">
              <a:buNone/>
            </a:pPr>
            <a:r>
              <a:rPr lang="en-US" dirty="0"/>
              <a:t>Assumption: </a:t>
            </a:r>
            <a:r>
              <a:rPr lang="en-US" i="1" dirty="0"/>
              <a:t>That which is taken for granted. </a:t>
            </a:r>
            <a:endParaRPr lang="en-US" dirty="0"/>
          </a:p>
          <a:p>
            <a:pPr marL="0" indent="0">
              <a:buNone/>
            </a:pPr>
            <a:r>
              <a:rPr lang="en-US" i="1" dirty="0"/>
              <a:t> </a:t>
            </a:r>
            <a:endParaRPr lang="en-US" dirty="0"/>
          </a:p>
          <a:p>
            <a:pPr marL="0" lvl="0" indent="0">
              <a:buNone/>
            </a:pPr>
            <a:r>
              <a:rPr lang="en-US" dirty="0"/>
              <a:t>We assume that you want to be the best football player you can be. This is important because when our coaches look at you, they see what you could and should be and will push you to achieve your maximum. </a:t>
            </a:r>
          </a:p>
          <a:p>
            <a:pPr marL="0" indent="0">
              <a:buNone/>
            </a:pPr>
            <a:r>
              <a:rPr lang="en-US" dirty="0"/>
              <a:t> </a:t>
            </a:r>
          </a:p>
          <a:p>
            <a:pPr marL="0" lvl="0" indent="0">
              <a:buNone/>
            </a:pPr>
            <a:r>
              <a:rPr lang="en-US" dirty="0"/>
              <a:t>We assume that you want to play on a championship team. Our practices, our off-season, and our summer program are designed to produce a champion. You understand that decisions are made with the priority being the team, and the individual must be second. Players must understand that the position they play is where they help the team the most, and cannot always be where they want to play.</a:t>
            </a:r>
          </a:p>
          <a:p>
            <a:pPr marL="0" indent="0">
              <a:buNone/>
            </a:pPr>
            <a:r>
              <a:rPr lang="en-US" dirty="0"/>
              <a:t> </a:t>
            </a:r>
          </a:p>
          <a:p>
            <a:pPr marL="0" lvl="0" indent="0">
              <a:buNone/>
            </a:pPr>
            <a:r>
              <a:rPr lang="en-US" dirty="0"/>
              <a:t>We assume that you expect to make the highest grades that you are capable of making. You are responsible to the team to turn in your work on time.</a:t>
            </a:r>
          </a:p>
          <a:p>
            <a:pPr marL="0" indent="0">
              <a:buNone/>
            </a:pPr>
            <a:r>
              <a:rPr lang="en-US" dirty="0"/>
              <a:t> </a:t>
            </a:r>
            <a:endParaRPr lang="en-US" dirty="0" smtClean="0"/>
          </a:p>
          <a:p>
            <a:pPr marL="0" indent="0">
              <a:buNone/>
            </a:pPr>
            <a:r>
              <a:rPr lang="en-US" dirty="0" smtClean="0"/>
              <a:t>We </a:t>
            </a:r>
            <a:r>
              <a:rPr lang="en-US" dirty="0"/>
              <a:t>assume you want to become a better person. You understand that </a:t>
            </a:r>
            <a:r>
              <a:rPr lang="en-US" dirty="0" smtClean="0"/>
              <a:t>you represent </a:t>
            </a:r>
            <a:r>
              <a:rPr lang="en-US" dirty="0"/>
              <a:t>Bobcat Football 24 hours a day, not just at school. You may be the only player some people ever know. Your character is a reflection of our program. </a:t>
            </a:r>
          </a:p>
          <a:p>
            <a:pPr marL="0" indent="0">
              <a:buNone/>
            </a:pPr>
            <a:endParaRPr lang="en-US" sz="1600" dirty="0"/>
          </a:p>
        </p:txBody>
      </p:sp>
    </p:spTree>
    <p:extLst>
      <p:ext uri="{BB962C8B-B14F-4D97-AF65-F5344CB8AC3E}">
        <p14:creationId xmlns:p14="http://schemas.microsoft.com/office/powerpoint/2010/main" val="2256467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Placement</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400" b="1" dirty="0"/>
              <a:t>Every player would like to be a starter on our Football Team, unfortunately, not all of you will. </a:t>
            </a:r>
            <a:r>
              <a:rPr lang="en-US" sz="1400" dirty="0"/>
              <a:t>The coaching staff will determine who will start. Consequently, I feel it is important for you to understand how we will determine depth charts as practice progresses. </a:t>
            </a:r>
          </a:p>
          <a:p>
            <a:pPr marL="0" indent="0">
              <a:buNone/>
            </a:pPr>
            <a:r>
              <a:rPr lang="en-US" sz="1400" i="1" dirty="0"/>
              <a:t> </a:t>
            </a:r>
            <a:endParaRPr lang="en-US" sz="1400" dirty="0"/>
          </a:p>
          <a:p>
            <a:pPr marL="0" indent="0">
              <a:buNone/>
            </a:pPr>
            <a:r>
              <a:rPr lang="en-US" sz="1400" i="1" dirty="0"/>
              <a:t> </a:t>
            </a:r>
            <a:endParaRPr lang="en-US" sz="1400" dirty="0"/>
          </a:p>
          <a:p>
            <a:pPr marL="0" indent="0">
              <a:buNone/>
            </a:pPr>
            <a:r>
              <a:rPr lang="en-US" sz="1400" i="1" dirty="0"/>
              <a:t>The following five points will be:</a:t>
            </a:r>
            <a:endParaRPr lang="en-US" sz="1400" dirty="0"/>
          </a:p>
          <a:p>
            <a:pPr marL="0" indent="0">
              <a:buNone/>
            </a:pPr>
            <a:endParaRPr lang="en-US" sz="1400" dirty="0"/>
          </a:p>
          <a:p>
            <a:pPr lvl="0">
              <a:buFont typeface="+mj-lt"/>
              <a:buAutoNum type="arabicPeriod"/>
            </a:pPr>
            <a:r>
              <a:rPr lang="en-US" sz="1400" b="1" dirty="0"/>
              <a:t>Knowledge of Assignment </a:t>
            </a:r>
            <a:r>
              <a:rPr lang="en-US" sz="1400" dirty="0"/>
              <a:t>– We cannot and will not play people who do not know their assignments. Your position coach will spend extra time with you if you so desire. Everyone can and should know their </a:t>
            </a:r>
            <a:r>
              <a:rPr lang="en-US" sz="1400" dirty="0" smtClean="0"/>
              <a:t>assignments.</a:t>
            </a:r>
          </a:p>
          <a:p>
            <a:pPr lvl="0">
              <a:buFont typeface="+mj-lt"/>
              <a:buAutoNum type="arabicPeriod"/>
            </a:pPr>
            <a:r>
              <a:rPr lang="en-US" sz="1400" b="1" dirty="0" smtClean="0"/>
              <a:t>Hustle </a:t>
            </a:r>
            <a:r>
              <a:rPr lang="en-US" sz="1400" b="1" dirty="0"/>
              <a:t>&amp; Effort </a:t>
            </a:r>
            <a:r>
              <a:rPr lang="en-US" sz="1400" dirty="0"/>
              <a:t>– Everyone will be expected to give 100% at all times. Your </a:t>
            </a:r>
            <a:r>
              <a:rPr lang="en-US" sz="1400" dirty="0" smtClean="0"/>
              <a:t>teammates will </a:t>
            </a:r>
            <a:r>
              <a:rPr lang="en-US" sz="1400" dirty="0"/>
              <a:t>be giving 100% and they will expect you to </a:t>
            </a:r>
            <a:r>
              <a:rPr lang="en-US" sz="1400" dirty="0" smtClean="0"/>
              <a:t>also. </a:t>
            </a:r>
            <a:r>
              <a:rPr lang="en-US" sz="1400" b="1" dirty="0" smtClean="0"/>
              <a:t>Extra </a:t>
            </a:r>
            <a:r>
              <a:rPr lang="en-US" sz="1400" b="1" dirty="0"/>
              <a:t>effort wins games</a:t>
            </a:r>
            <a:r>
              <a:rPr lang="en-US" sz="1400" b="1" dirty="0" smtClean="0"/>
              <a:t>.</a:t>
            </a:r>
          </a:p>
          <a:p>
            <a:pPr lvl="0">
              <a:buFont typeface="+mj-lt"/>
              <a:buAutoNum type="arabicPeriod"/>
            </a:pPr>
            <a:r>
              <a:rPr lang="en-US" sz="1400" b="1" dirty="0" smtClean="0"/>
              <a:t>Hitting </a:t>
            </a:r>
            <a:r>
              <a:rPr lang="en-US" sz="1400" b="1" dirty="0"/>
              <a:t>&amp; Mental Toughness </a:t>
            </a:r>
            <a:r>
              <a:rPr lang="en-US" sz="1400" dirty="0"/>
              <a:t>– We will discover during spring and fall training who has a strong desire to be physical. Football is a contact sport and must be played with a great deal of toughness. Everyone can hit</a:t>
            </a:r>
            <a:r>
              <a:rPr lang="en-US" sz="1400" dirty="0" smtClean="0"/>
              <a:t>.</a:t>
            </a:r>
            <a:endParaRPr lang="en-US" sz="1400" dirty="0"/>
          </a:p>
          <a:p>
            <a:pPr lvl="0">
              <a:buFont typeface="+mj-lt"/>
              <a:buAutoNum type="arabicPeriod"/>
            </a:pPr>
            <a:r>
              <a:rPr lang="en-US" sz="1400" b="1" dirty="0"/>
              <a:t>Contribution to the Overall Team </a:t>
            </a:r>
            <a:r>
              <a:rPr lang="en-US" sz="1400" dirty="0"/>
              <a:t>– The individual who motivates his teammates to do better is always enthusiastic and ready and will make a greater contribution than one who does not have this </a:t>
            </a:r>
            <a:r>
              <a:rPr lang="en-US" sz="1400" dirty="0" smtClean="0"/>
              <a:t>quality.</a:t>
            </a:r>
          </a:p>
          <a:p>
            <a:pPr lvl="0">
              <a:buFont typeface="+mj-lt"/>
              <a:buAutoNum type="arabicPeriod"/>
            </a:pPr>
            <a:r>
              <a:rPr lang="en-US" sz="1400" b="1" dirty="0" smtClean="0"/>
              <a:t>Talent </a:t>
            </a:r>
            <a:r>
              <a:rPr lang="en-US" sz="1400" dirty="0"/>
              <a:t>– If the above four characteristics are equal – and they should be – then the young </a:t>
            </a:r>
            <a:r>
              <a:rPr lang="en-US" sz="1400" dirty="0" smtClean="0"/>
              <a:t>man </a:t>
            </a:r>
            <a:r>
              <a:rPr lang="en-US" sz="1400" dirty="0"/>
              <a:t>who produces on the field in the way of making plays will start. </a:t>
            </a:r>
          </a:p>
        </p:txBody>
      </p:sp>
    </p:spTree>
    <p:extLst>
      <p:ext uri="{BB962C8B-B14F-4D97-AF65-F5344CB8AC3E}">
        <p14:creationId xmlns:p14="http://schemas.microsoft.com/office/powerpoint/2010/main" val="2613652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a:t>
            </a:r>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Expectations</a:t>
            </a:r>
            <a:endParaRPr lang="en-US" sz="2800" dirty="0"/>
          </a:p>
        </p:txBody>
      </p:sp>
      <p:sp>
        <p:nvSpPr>
          <p:cNvPr id="3" name="Content Placeholder 2"/>
          <p:cNvSpPr>
            <a:spLocks noGrp="1"/>
          </p:cNvSpPr>
          <p:nvPr>
            <p:ph idx="1"/>
          </p:nvPr>
        </p:nvSpPr>
        <p:spPr>
          <a:xfrm>
            <a:off x="342900" y="1219200"/>
            <a:ext cx="6172200" cy="6248400"/>
          </a:xfrm>
        </p:spPr>
        <p:txBody>
          <a:bodyPr>
            <a:noAutofit/>
          </a:bodyPr>
          <a:lstStyle/>
          <a:p>
            <a:pPr marL="0" indent="0">
              <a:buNone/>
            </a:pPr>
            <a:r>
              <a:rPr lang="en-US" sz="1600" b="1" dirty="0"/>
              <a:t>I. General</a:t>
            </a:r>
            <a:endParaRPr lang="en-US" sz="1600" dirty="0"/>
          </a:p>
          <a:p>
            <a:pPr marL="0" indent="0">
              <a:buNone/>
            </a:pPr>
            <a:r>
              <a:rPr lang="en-US" sz="1600" dirty="0"/>
              <a:t>	Two Expectations: </a:t>
            </a:r>
            <a:r>
              <a:rPr lang="en-US" sz="1600" b="1" dirty="0"/>
              <a:t>A. Attendance B. Attitude</a:t>
            </a:r>
            <a:endParaRPr lang="en-US" sz="1600" dirty="0"/>
          </a:p>
          <a:p>
            <a:pPr marL="0" indent="0">
              <a:buNone/>
            </a:pPr>
            <a:r>
              <a:rPr lang="en-US" sz="1600" dirty="0"/>
              <a:t> </a:t>
            </a:r>
          </a:p>
          <a:p>
            <a:pPr marL="0" lvl="0" indent="0">
              <a:buNone/>
            </a:pPr>
            <a:r>
              <a:rPr lang="en-US" sz="1600" b="1" dirty="0" smtClean="0"/>
              <a:t>A. Attendance</a:t>
            </a:r>
            <a:endParaRPr lang="en-US" sz="1600" dirty="0"/>
          </a:p>
          <a:p>
            <a:pPr marL="457200" lvl="1" indent="0">
              <a:buNone/>
            </a:pPr>
            <a:r>
              <a:rPr lang="en-US" sz="1600" dirty="0"/>
              <a:t>Be here every day on </a:t>
            </a:r>
            <a:r>
              <a:rPr lang="en-US" sz="1600" dirty="0" smtClean="0"/>
              <a:t>time.</a:t>
            </a:r>
            <a:endParaRPr lang="en-US" sz="1600" dirty="0"/>
          </a:p>
          <a:p>
            <a:pPr marL="457200" lvl="1" indent="0">
              <a:buNone/>
            </a:pPr>
            <a:r>
              <a:rPr lang="en-US" sz="1600" dirty="0"/>
              <a:t>If you cannot practice, come dressed out and encourage your teammates.</a:t>
            </a:r>
          </a:p>
          <a:p>
            <a:pPr marL="457200" lvl="1" indent="0">
              <a:buNone/>
            </a:pPr>
            <a:r>
              <a:rPr lang="en-US" sz="1600" dirty="0"/>
              <a:t>If you cannot come to practice call and let the coach know. Do not send messages by other players.</a:t>
            </a:r>
          </a:p>
          <a:p>
            <a:pPr marL="457200" lvl="1" indent="0">
              <a:buNone/>
            </a:pPr>
            <a:r>
              <a:rPr lang="en-US" sz="1600" dirty="0"/>
              <a:t>Irregular attendance makes it difficult or impossible for you to be a part of the team.</a:t>
            </a:r>
          </a:p>
          <a:p>
            <a:pPr marL="0" indent="0">
              <a:buNone/>
            </a:pPr>
            <a:r>
              <a:rPr lang="en-US" sz="1600" b="1" dirty="0"/>
              <a:t>Consequences- </a:t>
            </a:r>
            <a:r>
              <a:rPr lang="en-US" sz="1600" i="1" dirty="0"/>
              <a:t>If you miss practice, you will sit out at least ½ of the next game. If you miss 2 practices, you will not play in the next game at all. If you miss for school related activities, coach will decide. There have been few, if any, exceptions to this rule. Report to practice, if you are sick coach will release you to go home. If you are so sick that reporting to practice would be detrimental to your health, you are probably in no position to play in a game anyway.</a:t>
            </a:r>
            <a:endParaRPr lang="en-US" sz="1600" dirty="0"/>
          </a:p>
          <a:p>
            <a:pPr marL="0" indent="0">
              <a:buNone/>
            </a:pPr>
            <a:r>
              <a:rPr lang="en-US" sz="1600" dirty="0"/>
              <a:t> </a:t>
            </a:r>
          </a:p>
          <a:p>
            <a:pPr marL="0" indent="0">
              <a:buNone/>
            </a:pPr>
            <a:r>
              <a:rPr lang="en-US" sz="1600" dirty="0"/>
              <a:t>          </a:t>
            </a:r>
            <a:r>
              <a:rPr lang="en-US" sz="1600" b="1" dirty="0"/>
              <a:t>General Rule: </a:t>
            </a:r>
            <a:r>
              <a:rPr lang="en-US" sz="1600" dirty="0"/>
              <a:t> </a:t>
            </a:r>
            <a:r>
              <a:rPr lang="en-US" sz="1600" dirty="0" err="1" smtClean="0"/>
              <a:t>Haynesworth</a:t>
            </a:r>
            <a:r>
              <a:rPr lang="en-US" sz="1600" dirty="0" smtClean="0"/>
              <a:t> (600 </a:t>
            </a:r>
            <a:r>
              <a:rPr lang="en-US" sz="1600" dirty="0" err="1" smtClean="0"/>
              <a:t>yds</a:t>
            </a:r>
            <a:r>
              <a:rPr lang="en-US" sz="1600" dirty="0" smtClean="0"/>
              <a:t>) of </a:t>
            </a:r>
            <a:r>
              <a:rPr lang="en-US" sz="1600" dirty="0"/>
              <a:t>accountability for </a:t>
            </a:r>
            <a:r>
              <a:rPr lang="en-US" sz="1600" dirty="0" smtClean="0"/>
              <a:t>			unexcused </a:t>
            </a:r>
            <a:r>
              <a:rPr lang="en-US" sz="1600" dirty="0"/>
              <a:t>absence.</a:t>
            </a:r>
          </a:p>
          <a:p>
            <a:pPr marL="0" indent="0">
              <a:buNone/>
            </a:pPr>
            <a:r>
              <a:rPr lang="en-US" sz="1600" dirty="0"/>
              <a:t>                                     </a:t>
            </a:r>
            <a:r>
              <a:rPr lang="en-US" sz="1600" dirty="0" smtClean="0"/>
              <a:t> ½ </a:t>
            </a:r>
            <a:r>
              <a:rPr lang="en-US" sz="1600" dirty="0" err="1" smtClean="0"/>
              <a:t>Haynesworth</a:t>
            </a:r>
            <a:r>
              <a:rPr lang="en-US" sz="1600" dirty="0" smtClean="0"/>
              <a:t> (300 </a:t>
            </a:r>
            <a:r>
              <a:rPr lang="en-US" sz="1600" dirty="0" err="1" smtClean="0"/>
              <a:t>yds</a:t>
            </a:r>
            <a:r>
              <a:rPr lang="en-US" sz="1600" dirty="0" smtClean="0"/>
              <a:t>) </a:t>
            </a:r>
            <a:r>
              <a:rPr lang="en-US" sz="1600" dirty="0"/>
              <a:t>of accountability for </a:t>
            </a:r>
            <a:r>
              <a:rPr lang="en-US" sz="1600" dirty="0" smtClean="0"/>
              <a:t>		unexcused </a:t>
            </a:r>
            <a:r>
              <a:rPr lang="en-US" sz="1600" dirty="0"/>
              <a:t>tardy.</a:t>
            </a:r>
          </a:p>
          <a:p>
            <a:pPr marL="0" indent="0">
              <a:buNone/>
            </a:pPr>
            <a:r>
              <a:rPr lang="en-US" sz="1600" dirty="0"/>
              <a:t> </a:t>
            </a:r>
          </a:p>
          <a:p>
            <a:pPr marL="0" indent="0">
              <a:buNone/>
            </a:pPr>
            <a:r>
              <a:rPr lang="en-US" sz="1600" i="1" dirty="0"/>
              <a:t>There is no punishment for excused absence or tardy but there is always make-up work since you were gone. Only the head coach can excuse absences or </a:t>
            </a:r>
            <a:r>
              <a:rPr lang="en-US" sz="1600" i="1" dirty="0" err="1"/>
              <a:t>tardies</a:t>
            </a:r>
            <a:r>
              <a:rPr lang="en-US" sz="1600" i="1" dirty="0"/>
              <a:t>.</a:t>
            </a:r>
            <a:endParaRPr lang="en-US" sz="1600" dirty="0"/>
          </a:p>
          <a:p>
            <a:pPr marL="0" indent="0">
              <a:buNone/>
            </a:pPr>
            <a:r>
              <a:rPr lang="en-US" sz="1600" i="1" dirty="0"/>
              <a:t> </a:t>
            </a:r>
            <a:endParaRPr lang="en-US" sz="1600" dirty="0"/>
          </a:p>
        </p:txBody>
      </p:sp>
    </p:spTree>
    <p:extLst>
      <p:ext uri="{BB962C8B-B14F-4D97-AF65-F5344CB8AC3E}">
        <p14:creationId xmlns:p14="http://schemas.microsoft.com/office/powerpoint/2010/main" val="281866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lvl="0" indent="0">
              <a:buNone/>
            </a:pPr>
            <a:r>
              <a:rPr lang="en-US" sz="1600" b="1" dirty="0"/>
              <a:t>B</a:t>
            </a:r>
            <a:r>
              <a:rPr lang="en-US" sz="1600" b="1" dirty="0" smtClean="0"/>
              <a:t>. Attitude (Respectful, Joyful, Contribute)</a:t>
            </a:r>
            <a:endParaRPr lang="en-US" sz="1600" dirty="0"/>
          </a:p>
          <a:p>
            <a:pPr marL="457200" lvl="1" indent="0">
              <a:buNone/>
            </a:pPr>
            <a:r>
              <a:rPr lang="en-US" sz="1600" dirty="0"/>
              <a:t>Come every day with the expectation of something great happening.</a:t>
            </a:r>
          </a:p>
          <a:p>
            <a:pPr marL="457200" lvl="1" indent="0">
              <a:buNone/>
            </a:pPr>
            <a:r>
              <a:rPr lang="en-US" sz="1600" dirty="0"/>
              <a:t>Be an encourager every </a:t>
            </a:r>
            <a:r>
              <a:rPr lang="en-US" sz="1600" dirty="0" smtClean="0"/>
              <a:t>day and be Joyful.</a:t>
            </a:r>
            <a:endParaRPr lang="en-US" sz="1600" dirty="0"/>
          </a:p>
          <a:p>
            <a:pPr marL="457200" lvl="1" indent="0">
              <a:buNone/>
            </a:pPr>
            <a:r>
              <a:rPr lang="en-US" sz="1600" dirty="0"/>
              <a:t>Losers view the player/coach relationship as a competition (i.e., the player is trying to do as little as possible – the coach is trying to get much more).</a:t>
            </a:r>
          </a:p>
          <a:p>
            <a:pPr marL="457200" lvl="1" indent="0">
              <a:buNone/>
            </a:pPr>
            <a:r>
              <a:rPr lang="en-US" sz="1600" dirty="0"/>
              <a:t>Winners view the player/coach relationship as a cooperative effort to make the player the best he can </a:t>
            </a:r>
            <a:r>
              <a:rPr lang="en-US" sz="1600" dirty="0" smtClean="0"/>
              <a:t>be</a:t>
            </a:r>
            <a:r>
              <a:rPr lang="en-US" sz="1600" dirty="0"/>
              <a:t> </a:t>
            </a:r>
            <a:r>
              <a:rPr lang="en-US" sz="1600" dirty="0" smtClean="0"/>
              <a:t>with mutual Respect.</a:t>
            </a:r>
            <a:endParaRPr lang="en-US" sz="1600" dirty="0"/>
          </a:p>
          <a:p>
            <a:pPr marL="457200" lvl="1" indent="0">
              <a:buNone/>
            </a:pPr>
            <a:r>
              <a:rPr lang="en-US" sz="1600" dirty="0"/>
              <a:t>Have great expectations </a:t>
            </a:r>
            <a:r>
              <a:rPr lang="en-US" sz="1600" dirty="0" smtClean="0"/>
              <a:t>daily and Exceed those expectations.</a:t>
            </a:r>
            <a:endParaRPr lang="en-US" sz="1600" dirty="0"/>
          </a:p>
          <a:p>
            <a:pPr marL="457200" lvl="1" indent="0">
              <a:buNone/>
            </a:pPr>
            <a:r>
              <a:rPr lang="en-US" sz="1600" dirty="0"/>
              <a:t>Don’t be Cool – We have no room for cool players – Be passionate about Bobcat </a:t>
            </a:r>
            <a:r>
              <a:rPr lang="en-US" sz="1600" dirty="0" smtClean="0"/>
              <a:t>Football and find a way to Contribute.</a:t>
            </a:r>
            <a:endParaRPr lang="en-US" sz="1600" dirty="0"/>
          </a:p>
          <a:p>
            <a:pPr marL="0" indent="0">
              <a:buNone/>
            </a:pPr>
            <a:r>
              <a:rPr lang="en-US" sz="1600" b="1" dirty="0"/>
              <a:t>            </a:t>
            </a:r>
            <a:endParaRPr lang="en-US" sz="1600" dirty="0"/>
          </a:p>
          <a:p>
            <a:pPr marL="0" indent="0">
              <a:buNone/>
            </a:pPr>
            <a:r>
              <a:rPr lang="en-US" sz="1600" b="1" dirty="0"/>
              <a:t>Consequences.</a:t>
            </a:r>
            <a:endParaRPr lang="en-US" sz="1600" dirty="0"/>
          </a:p>
          <a:p>
            <a:pPr marL="0" indent="0">
              <a:buNone/>
            </a:pPr>
            <a:r>
              <a:rPr lang="en-US" sz="1600" b="1" dirty="0"/>
              <a:t> </a:t>
            </a:r>
            <a:endParaRPr lang="en-US" sz="1600" dirty="0"/>
          </a:p>
          <a:p>
            <a:pPr marL="0" indent="0">
              <a:buNone/>
            </a:pPr>
            <a:r>
              <a:rPr lang="en-US" sz="1600" b="1" dirty="0"/>
              <a:t>Attitude- </a:t>
            </a:r>
            <a:r>
              <a:rPr lang="en-US" sz="1600" i="1" dirty="0"/>
              <a:t>If you have an attitude detrimental to practice or the team, you will be eliminated from practice. When this happens you will not compete in the contest that week.</a:t>
            </a:r>
            <a:endParaRPr lang="en-US" sz="1600" dirty="0"/>
          </a:p>
          <a:p>
            <a:pPr marL="0" indent="0">
              <a:buNone/>
            </a:pPr>
            <a:r>
              <a:rPr lang="en-US" sz="1600" b="1" dirty="0"/>
              <a:t>Attendance &amp; Attitude – choices you make.</a:t>
            </a:r>
            <a:endParaRPr lang="en-US" sz="1600" dirty="0"/>
          </a:p>
          <a:p>
            <a:pPr marL="0" indent="0">
              <a:buNone/>
            </a:pPr>
            <a:r>
              <a:rPr lang="en-US" sz="1600" i="1" dirty="0"/>
              <a:t> </a:t>
            </a:r>
            <a:endParaRPr lang="en-US" sz="1600" dirty="0"/>
          </a:p>
        </p:txBody>
      </p:sp>
    </p:spTree>
    <p:extLst>
      <p:ext uri="{BB962C8B-B14F-4D97-AF65-F5344CB8AC3E}">
        <p14:creationId xmlns:p14="http://schemas.microsoft.com/office/powerpoint/2010/main" val="3826526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5707</TotalTime>
  <Words>4064</Words>
  <Application>Microsoft Office PowerPoint</Application>
  <PresentationFormat>On-screen Show (4:3)</PresentationFormat>
  <Paragraphs>262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Copperplate Gothic Bold</vt:lpstr>
      <vt:lpstr>Times New Roman</vt:lpstr>
      <vt:lpstr>Office Theme</vt:lpstr>
      <vt:lpstr>PowerPoint Presentation</vt:lpstr>
      <vt:lpstr>Football Protocol </vt:lpstr>
      <vt:lpstr>High School Football Staff</vt:lpstr>
      <vt:lpstr>Coaching Guidelines</vt:lpstr>
      <vt:lpstr>Objectives of the Football Program</vt:lpstr>
      <vt:lpstr>Role of Players</vt:lpstr>
      <vt:lpstr>Player Placement</vt:lpstr>
      <vt:lpstr>Player Expectations</vt:lpstr>
      <vt:lpstr>Player Expectations</vt:lpstr>
      <vt:lpstr>Player Expectations</vt:lpstr>
      <vt:lpstr>Player Expectations</vt:lpstr>
      <vt:lpstr>Player Expectations</vt:lpstr>
      <vt:lpstr>Consequences of Poor Choices</vt:lpstr>
      <vt:lpstr>Game Day Expectations</vt:lpstr>
      <vt:lpstr>Game Day Expectations</vt:lpstr>
      <vt:lpstr>Parent Expectations</vt:lpstr>
      <vt:lpstr>Locker Rooms &amp; Meeting Rooms</vt:lpstr>
      <vt:lpstr>Athletic Security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 Football Role Meetings</dc:title>
  <dc:creator>Olson, Chris</dc:creator>
  <cp:lastModifiedBy>Pride, Travis</cp:lastModifiedBy>
  <cp:revision>157</cp:revision>
  <cp:lastPrinted>2018-08-10T17:53:41Z</cp:lastPrinted>
  <dcterms:created xsi:type="dcterms:W3CDTF">2014-05-09T14:40:08Z</dcterms:created>
  <dcterms:modified xsi:type="dcterms:W3CDTF">2023-08-05T13:08:18Z</dcterms:modified>
</cp:coreProperties>
</file>